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2E9"/>
          </a:solidFill>
        </a:fill>
      </a:tcStyle>
    </a:wholeTbl>
    <a:band2H>
      <a:tcTxStyle b="def" i="def"/>
      <a:tcStyle>
        <a:tcBdr/>
        <a:fill>
          <a:solidFill>
            <a:srgbClr val="E6EA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DACA"/>
          </a:solidFill>
        </a:fill>
      </a:tcStyle>
    </a:wholeTbl>
    <a:band2H>
      <a:tcTxStyle b="def" i="def"/>
      <a:tcStyle>
        <a:tcBdr/>
        <a:fill>
          <a:solidFill>
            <a:srgbClr val="E7ED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CEE9"/>
          </a:solidFill>
        </a:fill>
      </a:tcStyle>
    </a:wholeTbl>
    <a:band2H>
      <a:tcTxStyle b="def" i="def"/>
      <a:tcStyle>
        <a:tcBdr/>
        <a:fill>
          <a:solidFill>
            <a:srgbClr val="E9E8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6" name="Shape 126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1pPr>
    <a:lvl2pPr indent="228600"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2pPr>
    <a:lvl3pPr indent="457200"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3pPr>
    <a:lvl4pPr indent="685800"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4pPr>
    <a:lvl5pPr indent="914400"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5pPr>
    <a:lvl6pPr indent="1143000"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6pPr>
    <a:lvl7pPr indent="1371600"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7pPr>
    <a:lvl8pPr indent="1600200"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8pPr>
    <a:lvl9pPr indent="1828800"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/>
          <p:nvPr>
            <p:ph type="body" sz="quarter" idx="1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  <a:lvl2pPr marL="725236" indent="-280736" algn="ctr">
              <a:spcBef>
                <a:spcPts val="0"/>
              </a:spcBef>
              <a:defRPr i="1" sz="2400"/>
            </a:lvl2pPr>
            <a:lvl3pPr marL="1169736" indent="-280736" algn="ctr">
              <a:spcBef>
                <a:spcPts val="0"/>
              </a:spcBef>
              <a:defRPr i="1" sz="2400"/>
            </a:lvl3pPr>
            <a:lvl4pPr marL="1614236" indent="-280736" algn="ctr">
              <a:spcBef>
                <a:spcPts val="0"/>
              </a:spcBef>
              <a:defRPr i="1" sz="2400"/>
            </a:lvl4pPr>
            <a:lvl5pPr marL="2058736" indent="-280736" algn="ctr">
              <a:spcBef>
                <a:spcPts val="0"/>
              </a:spcBef>
              <a:defRPr i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“Type a quote here.”"/>
          <p:cNvSpPr/>
          <p:nvPr>
            <p:ph type="body" sz="quarter" idx="13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</a:pP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-932781" y="-12700"/>
            <a:ext cx="16551778" cy="1103451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Subtitl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8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>
                <a:solidFill>
                  <a:srgbClr val="000000"/>
                </a:solidFill>
              </a:defRPr>
            </a:lvl1pPr>
            <a:lvl2pPr marL="0" indent="0" algn="ctr">
              <a:spcBef>
                <a:spcPts val="0"/>
              </a:spcBef>
              <a:buSzTx/>
              <a:buNone/>
              <a:defRPr sz="3200">
                <a:solidFill>
                  <a:srgbClr val="000000"/>
                </a:solidFill>
              </a:defRPr>
            </a:lvl2pPr>
            <a:lvl3pPr marL="0" indent="0" algn="ctr">
              <a:spcBef>
                <a:spcPts val="0"/>
              </a:spcBef>
              <a:buSzTx/>
              <a:buNone/>
              <a:defRPr sz="3200">
                <a:solidFill>
                  <a:srgbClr val="000000"/>
                </a:solidFill>
              </a:defRPr>
            </a:lvl3pPr>
            <a:lvl4pPr marL="0" indent="0" algn="ctr">
              <a:spcBef>
                <a:spcPts val="0"/>
              </a:spcBef>
              <a:buSzTx/>
              <a:buNone/>
              <a:defRPr sz="3200">
                <a:solidFill>
                  <a:srgbClr val="000000"/>
                </a:solidFill>
              </a:defRPr>
            </a:lvl4pPr>
            <a:lvl5pPr marL="0" indent="0" algn="ctr">
              <a:spcBef>
                <a:spcPts val="0"/>
              </a:spcBef>
              <a:buSzTx/>
              <a:buNone/>
              <a:defRPr sz="3200">
                <a:solidFill>
                  <a:srgbClr val="000000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-647700" y="495300"/>
            <a:ext cx="12369801" cy="614253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idx="13"/>
          </p:nvPr>
        </p:nvSpPr>
        <p:spPr>
          <a:xfrm>
            <a:off x="2457643" y="-138499"/>
            <a:ext cx="13504630" cy="900308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625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idx="13"/>
          </p:nvPr>
        </p:nvSpPr>
        <p:spPr>
          <a:xfrm>
            <a:off x="4473575" y="2032000"/>
            <a:ext cx="10287000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231900" indent="-342900">
              <a:spcBef>
                <a:spcPts val="3200"/>
              </a:spcBef>
              <a:defRPr sz="2800"/>
            </a:lvl3pPr>
            <a:lvl4pPr marL="1676400" indent="-342900">
              <a:spcBef>
                <a:spcPts val="3200"/>
              </a:spcBef>
              <a:defRPr sz="2800"/>
            </a:lvl4pPr>
            <a:lvl5pPr marL="2120900" indent="-342900">
              <a:spcBef>
                <a:spcPts val="32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426200" y="4965700"/>
            <a:ext cx="5886450" cy="3924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737350" y="639232"/>
            <a:ext cx="5880100" cy="392006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idx="15"/>
          </p:nvPr>
        </p:nvSpPr>
        <p:spPr>
          <a:xfrm>
            <a:off x="-3400425" y="-127000"/>
            <a:ext cx="13525500" cy="9017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11798" y="925830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Rectangle"/>
          <p:cNvSpPr/>
          <p:nvPr/>
        </p:nvSpPr>
        <p:spPr>
          <a:xfrm>
            <a:off x="-74018" y="-694334"/>
            <a:ext cx="13152836" cy="1079797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b"/>
          <a:lstStyle/>
          <a:p>
            <a:pPr>
              <a:defRPr sz="8000">
                <a:solidFill>
                  <a:srgbClr val="FFFFFF"/>
                </a:solidFill>
              </a:defRPr>
            </a:pPr>
          </a:p>
        </p:txBody>
      </p:sp>
      <p:pic>
        <p:nvPicPr>
          <p:cNvPr id="129" name="Civs3500bce.jpg" descr="Civs3500bc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4000" y="330200"/>
            <a:ext cx="8890000" cy="64897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40" name="Group"/>
          <p:cNvGrpSpPr/>
          <p:nvPr/>
        </p:nvGrpSpPr>
        <p:grpSpPr>
          <a:xfrm>
            <a:off x="355600" y="7010399"/>
            <a:ext cx="8704624" cy="418409"/>
            <a:chOff x="0" y="0"/>
            <a:chExt cx="8704623" cy="418407"/>
          </a:xfrm>
        </p:grpSpPr>
        <p:sp>
          <p:nvSpPr>
            <p:cNvPr id="130" name="Line"/>
            <p:cNvSpPr/>
            <p:nvPr/>
          </p:nvSpPr>
          <p:spPr>
            <a:xfrm>
              <a:off x="1501981" y="209202"/>
              <a:ext cx="1428289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31" name="Line"/>
            <p:cNvSpPr/>
            <p:nvPr/>
          </p:nvSpPr>
          <p:spPr>
            <a:xfrm>
              <a:off x="2924381" y="209202"/>
              <a:ext cx="1428289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32" name="Line"/>
            <p:cNvSpPr/>
            <p:nvPr/>
          </p:nvSpPr>
          <p:spPr>
            <a:xfrm>
              <a:off x="4372181" y="209202"/>
              <a:ext cx="1428288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33" name="Line"/>
            <p:cNvSpPr/>
            <p:nvPr/>
          </p:nvSpPr>
          <p:spPr>
            <a:xfrm>
              <a:off x="5807281" y="209202"/>
              <a:ext cx="1428288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grpSp>
          <p:nvGrpSpPr>
            <p:cNvPr id="136" name="Group"/>
            <p:cNvGrpSpPr/>
            <p:nvPr/>
          </p:nvGrpSpPr>
          <p:grpSpPr>
            <a:xfrm>
              <a:off x="0" y="-1"/>
              <a:ext cx="1270001" cy="418409"/>
              <a:chOff x="0" y="0"/>
              <a:chExt cx="1270000" cy="418407"/>
            </a:xfrm>
          </p:grpSpPr>
          <p:sp>
            <p:nvSpPr>
              <p:cNvPr id="134" name="Rectangle"/>
              <p:cNvSpPr/>
              <p:nvPr/>
            </p:nvSpPr>
            <p:spPr>
              <a:xfrm>
                <a:off x="-1" y="-1"/>
                <a:ext cx="1270001" cy="418409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/>
                </a:pPr>
              </a:p>
            </p:txBody>
          </p:sp>
          <p:sp>
            <p:nvSpPr>
              <p:cNvPr id="135" name="4000 BCE"/>
              <p:cNvSpPr txBox="1"/>
              <p:nvPr/>
            </p:nvSpPr>
            <p:spPr>
              <a:xfrm>
                <a:off x="34682" y="12352"/>
                <a:ext cx="1200634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/>
                </a:lvl1pPr>
              </a:lstStyle>
              <a:p>
                <a:pPr/>
                <a:r>
                  <a:t>4000 BCE</a:t>
                </a:r>
              </a:p>
            </p:txBody>
          </p:sp>
        </p:grpSp>
        <p:grpSp>
          <p:nvGrpSpPr>
            <p:cNvPr id="139" name="Group"/>
            <p:cNvGrpSpPr/>
            <p:nvPr/>
          </p:nvGrpSpPr>
          <p:grpSpPr>
            <a:xfrm>
              <a:off x="7434622" y="-1"/>
              <a:ext cx="1270002" cy="418409"/>
              <a:chOff x="0" y="0"/>
              <a:chExt cx="1270001" cy="418407"/>
            </a:xfrm>
          </p:grpSpPr>
          <p:sp>
            <p:nvSpPr>
              <p:cNvPr id="137" name="Rectangle"/>
              <p:cNvSpPr/>
              <p:nvPr/>
            </p:nvSpPr>
            <p:spPr>
              <a:xfrm>
                <a:off x="-1" y="-1"/>
                <a:ext cx="1270003" cy="418409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/>
                </a:pPr>
              </a:p>
            </p:txBody>
          </p:sp>
          <p:sp>
            <p:nvSpPr>
              <p:cNvPr id="138" name="1 CE"/>
              <p:cNvSpPr txBox="1"/>
              <p:nvPr/>
            </p:nvSpPr>
            <p:spPr>
              <a:xfrm>
                <a:off x="303651" y="12352"/>
                <a:ext cx="637198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/>
                </a:lvl1pPr>
              </a:lstStyle>
              <a:p>
                <a:pPr/>
                <a:r>
                  <a:t>1 CE</a:t>
                </a:r>
              </a:p>
            </p:txBody>
          </p:sp>
        </p:grpSp>
      </p:grpSp>
      <p:grpSp>
        <p:nvGrpSpPr>
          <p:cNvPr id="143" name="3500 BCE"/>
          <p:cNvGrpSpPr/>
          <p:nvPr/>
        </p:nvGrpSpPr>
        <p:grpSpPr>
          <a:xfrm>
            <a:off x="4394199" y="381000"/>
            <a:ext cx="1479089" cy="596900"/>
            <a:chOff x="0" y="0"/>
            <a:chExt cx="1479087" cy="596900"/>
          </a:xfrm>
        </p:grpSpPr>
        <p:sp>
          <p:nvSpPr>
            <p:cNvPr id="141" name="Rectangle"/>
            <p:cNvSpPr/>
            <p:nvPr/>
          </p:nvSpPr>
          <p:spPr>
            <a:xfrm>
              <a:off x="-1" y="0"/>
              <a:ext cx="1479089" cy="596900"/>
            </a:xfrm>
            <a:prstGeom prst="rect">
              <a:avLst/>
            </a:prstGeom>
            <a:noFill/>
            <a:ln w="50800" cap="flat">
              <a:solidFill>
                <a:srgbClr val="FF93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b="1" sz="1900">
                  <a:solidFill>
                    <a:srgbClr val="002452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142" name="3500 BCE"/>
            <p:cNvSpPr txBox="1"/>
            <p:nvPr/>
          </p:nvSpPr>
          <p:spPr>
            <a:xfrm>
              <a:off x="-1" y="101600"/>
              <a:ext cx="1479089" cy="393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b="1" sz="1900">
                  <a:solidFill>
                    <a:srgbClr val="002452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pPr/>
              <a:r>
                <a:t>3500 BCE</a:t>
              </a:r>
            </a:p>
          </p:txBody>
        </p:sp>
      </p:grpSp>
      <p:sp>
        <p:nvSpPr>
          <p:cNvPr id="144" name="Mesopotamian…"/>
          <p:cNvSpPr txBox="1"/>
          <p:nvPr/>
        </p:nvSpPr>
        <p:spPr>
          <a:xfrm>
            <a:off x="2443593" y="3009899"/>
            <a:ext cx="1500914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Mesopotamian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civilization</a:t>
            </a:r>
          </a:p>
        </p:txBody>
      </p:sp>
      <p:sp>
        <p:nvSpPr>
          <p:cNvPr id="145" name="Oval"/>
          <p:cNvSpPr/>
          <p:nvPr/>
        </p:nvSpPr>
        <p:spPr>
          <a:xfrm>
            <a:off x="2351190" y="7068491"/>
            <a:ext cx="377621" cy="302223"/>
          </a:xfrm>
          <a:prstGeom prst="ellipse">
            <a:avLst/>
          </a:prstGeom>
          <a:solidFill>
            <a:srgbClr val="F39019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146" name="Pyramids of Giza…"/>
          <p:cNvSpPr txBox="1"/>
          <p:nvPr/>
        </p:nvSpPr>
        <p:spPr>
          <a:xfrm>
            <a:off x="9594612" y="5162499"/>
            <a:ext cx="167030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Pyramids of Giza </a:t>
            </a:r>
          </a:p>
          <a:p>
            <a:pPr>
              <a:defRPr sz="1500"/>
            </a:pPr>
            <a:r>
              <a:t>are being built</a:t>
            </a:r>
          </a:p>
        </p:txBody>
      </p:sp>
      <p:sp>
        <p:nvSpPr>
          <p:cNvPr id="147" name="Hammurabi has issued…"/>
          <p:cNvSpPr txBox="1"/>
          <p:nvPr/>
        </p:nvSpPr>
        <p:spPr>
          <a:xfrm>
            <a:off x="9547811" y="1880541"/>
            <a:ext cx="2189037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Hammurabi has issued </a:t>
            </a:r>
          </a:p>
          <a:p>
            <a:pPr>
              <a:defRPr sz="1500"/>
            </a:pPr>
            <a:r>
              <a:t>his famous Law Code</a:t>
            </a:r>
          </a:p>
        </p:txBody>
      </p:sp>
      <p:sp>
        <p:nvSpPr>
          <p:cNvPr id="148" name="Well-laid out streets,…"/>
          <p:cNvSpPr txBox="1"/>
          <p:nvPr/>
        </p:nvSpPr>
        <p:spPr>
          <a:xfrm>
            <a:off x="9604995" y="3489573"/>
            <a:ext cx="1938910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Well-laid out streets, </a:t>
            </a:r>
          </a:p>
          <a:p>
            <a:pPr>
              <a:defRPr sz="1500"/>
            </a:pPr>
            <a:r>
              <a:t>drains and sewers</a:t>
            </a:r>
          </a:p>
        </p:txBody>
      </p:sp>
      <p:sp>
        <p:nvSpPr>
          <p:cNvPr id="149" name="The earliest cities in world…"/>
          <p:cNvSpPr txBox="1"/>
          <p:nvPr/>
        </p:nvSpPr>
        <p:spPr>
          <a:xfrm>
            <a:off x="9218661" y="4284760"/>
            <a:ext cx="2422208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The earliest cities in world </a:t>
            </a:r>
          </a:p>
          <a:p>
            <a:pPr>
              <a:defRPr sz="1500"/>
            </a:pPr>
            <a:r>
              <a:t>history are appearing here</a:t>
            </a:r>
          </a:p>
        </p:txBody>
      </p:sp>
      <p:sp>
        <p:nvSpPr>
          <p:cNvPr id="150" name="The Zhou dynasty has…"/>
          <p:cNvSpPr txBox="1"/>
          <p:nvPr/>
        </p:nvSpPr>
        <p:spPr>
          <a:xfrm>
            <a:off x="3118603" y="7619304"/>
            <a:ext cx="2514220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The Zhou dynasty has </a:t>
            </a:r>
          </a:p>
          <a:p>
            <a:pPr>
              <a:defRPr sz="1500"/>
            </a:pPr>
            <a:r>
              <a:t>replaced the Shang dynasty</a:t>
            </a:r>
          </a:p>
        </p:txBody>
      </p:sp>
      <p:sp>
        <p:nvSpPr>
          <p:cNvPr id="151" name="Confucius is…"/>
          <p:cNvSpPr txBox="1"/>
          <p:nvPr/>
        </p:nvSpPr>
        <p:spPr>
          <a:xfrm>
            <a:off x="3861170" y="8274346"/>
            <a:ext cx="1257873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Confucius is</a:t>
            </a:r>
          </a:p>
          <a:p>
            <a:pPr>
              <a:defRPr sz="1500"/>
            </a:pPr>
            <a:r>
              <a:t>teaching now</a:t>
            </a:r>
          </a:p>
        </p:txBody>
      </p:sp>
      <p:sp>
        <p:nvSpPr>
          <p:cNvPr id="152" name="Oracle bones…"/>
          <p:cNvSpPr txBox="1"/>
          <p:nvPr/>
        </p:nvSpPr>
        <p:spPr>
          <a:xfrm>
            <a:off x="9662115" y="7573465"/>
            <a:ext cx="1374268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Oracle bones </a:t>
            </a:r>
          </a:p>
          <a:p>
            <a:pPr>
              <a:defRPr sz="1500"/>
            </a:pPr>
            <a:r>
              <a:t>are in use</a:t>
            </a:r>
          </a:p>
        </p:txBody>
      </p:sp>
      <p:sp>
        <p:nvSpPr>
          <p:cNvPr id="153" name="A great palace has…"/>
          <p:cNvSpPr txBox="1"/>
          <p:nvPr/>
        </p:nvSpPr>
        <p:spPr>
          <a:xfrm>
            <a:off x="9662937" y="5967014"/>
            <a:ext cx="200958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A great palace has </a:t>
            </a:r>
          </a:p>
          <a:p>
            <a:pPr>
              <a:defRPr sz="1500"/>
            </a:pPr>
            <a:r>
              <a:t>been built at Knossos </a:t>
            </a:r>
          </a:p>
        </p:txBody>
      </p:sp>
      <p:sp>
        <p:nvSpPr>
          <p:cNvPr id="154" name="Traders spread the…"/>
          <p:cNvSpPr txBox="1"/>
          <p:nvPr/>
        </p:nvSpPr>
        <p:spPr>
          <a:xfrm>
            <a:off x="9604995" y="2690415"/>
            <a:ext cx="1829563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Traders spread the </a:t>
            </a:r>
          </a:p>
          <a:p>
            <a:pPr>
              <a:defRPr sz="1500"/>
            </a:pPr>
            <a:r>
              <a:t>alphabet from here</a:t>
            </a:r>
          </a:p>
        </p:txBody>
      </p:sp>
      <p:sp>
        <p:nvSpPr>
          <p:cNvPr id="155" name="The Vedas are…"/>
          <p:cNvSpPr txBox="1"/>
          <p:nvPr/>
        </p:nvSpPr>
        <p:spPr>
          <a:xfrm>
            <a:off x="9579661" y="8304758"/>
            <a:ext cx="1564578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The Vedas are </a:t>
            </a:r>
          </a:p>
          <a:p>
            <a:pPr>
              <a:defRPr sz="1500"/>
            </a:pPr>
            <a:r>
              <a:t>being composed</a:t>
            </a:r>
          </a:p>
        </p:txBody>
      </p:sp>
      <p:sp>
        <p:nvSpPr>
          <p:cNvPr id="156" name="King Nebuchadnezzar…"/>
          <p:cNvSpPr txBox="1"/>
          <p:nvPr/>
        </p:nvSpPr>
        <p:spPr>
          <a:xfrm>
            <a:off x="6605720" y="8304758"/>
            <a:ext cx="2083499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King Nebuchadnezzar</a:t>
            </a:r>
          </a:p>
          <a:p>
            <a:pPr>
              <a:defRPr sz="1500"/>
            </a:pPr>
            <a:r>
              <a:t> reigns</a:t>
            </a:r>
          </a:p>
        </p:txBody>
      </p:sp>
      <p:sp>
        <p:nvSpPr>
          <p:cNvPr id="157" name="The Zhou dynasty has…"/>
          <p:cNvSpPr txBox="1"/>
          <p:nvPr/>
        </p:nvSpPr>
        <p:spPr>
          <a:xfrm>
            <a:off x="9585911" y="1134169"/>
            <a:ext cx="2514220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The Zhou dynasty has </a:t>
            </a:r>
          </a:p>
          <a:p>
            <a:pPr>
              <a:defRPr sz="1500"/>
            </a:pPr>
            <a:r>
              <a:t>replaced the Shang dynasty</a:t>
            </a:r>
          </a:p>
        </p:txBody>
      </p:sp>
      <p:sp>
        <p:nvSpPr>
          <p:cNvPr id="158" name="The Olympic games are…"/>
          <p:cNvSpPr txBox="1"/>
          <p:nvPr/>
        </p:nvSpPr>
        <p:spPr>
          <a:xfrm>
            <a:off x="269295" y="7619304"/>
            <a:ext cx="2259902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The Olympic games are </a:t>
            </a:r>
          </a:p>
          <a:p>
            <a:pPr>
              <a:defRPr sz="1500"/>
            </a:pPr>
            <a:r>
              <a:t>now held every 4 years</a:t>
            </a:r>
          </a:p>
        </p:txBody>
      </p:sp>
      <p:sp>
        <p:nvSpPr>
          <p:cNvPr id="159" name="The Buddha is…"/>
          <p:cNvSpPr txBox="1"/>
          <p:nvPr/>
        </p:nvSpPr>
        <p:spPr>
          <a:xfrm>
            <a:off x="9646209" y="6813201"/>
            <a:ext cx="1406082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The Buddha is</a:t>
            </a:r>
          </a:p>
          <a:p>
            <a:pPr>
              <a:defRPr sz="1500"/>
            </a:pPr>
            <a:r>
              <a:t>teaching now</a:t>
            </a:r>
          </a:p>
        </p:txBody>
      </p:sp>
      <p:sp>
        <p:nvSpPr>
          <p:cNvPr id="160" name="Athens has becomes…"/>
          <p:cNvSpPr txBox="1"/>
          <p:nvPr/>
        </p:nvSpPr>
        <p:spPr>
          <a:xfrm>
            <a:off x="6637342" y="7572175"/>
            <a:ext cx="2020254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Athens has becomes </a:t>
            </a:r>
          </a:p>
          <a:p>
            <a:pPr>
              <a:defRPr sz="1500"/>
            </a:pPr>
            <a:r>
              <a:t>a democracy</a:t>
            </a:r>
          </a:p>
        </p:txBody>
      </p:sp>
      <p:sp>
        <p:nvSpPr>
          <p:cNvPr id="161" name="Warlijke pharaohs expand…"/>
          <p:cNvSpPr txBox="1"/>
          <p:nvPr/>
        </p:nvSpPr>
        <p:spPr>
          <a:xfrm>
            <a:off x="9525778" y="479027"/>
            <a:ext cx="243630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Warlijke pharaohs expand </a:t>
            </a:r>
          </a:p>
          <a:p>
            <a:pPr>
              <a:defRPr sz="1500"/>
            </a:pPr>
            <a:r>
              <a:t>Egypt’s borders</a:t>
            </a:r>
          </a:p>
        </p:txBody>
      </p:sp>
      <p:sp>
        <p:nvSpPr>
          <p:cNvPr id="162" name="Cyrus the Great…"/>
          <p:cNvSpPr txBox="1"/>
          <p:nvPr/>
        </p:nvSpPr>
        <p:spPr>
          <a:xfrm>
            <a:off x="813155" y="8190458"/>
            <a:ext cx="1561339" cy="78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Cyrus the Great </a:t>
            </a:r>
          </a:p>
          <a:p>
            <a:pPr>
              <a:defRPr sz="1500"/>
            </a:pPr>
            <a:r>
              <a:t>has conquered </a:t>
            </a:r>
          </a:p>
          <a:p>
            <a:pPr>
              <a:defRPr sz="1500"/>
            </a:pPr>
            <a:r>
              <a:t>a huge empire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Rectangle"/>
          <p:cNvSpPr/>
          <p:nvPr/>
        </p:nvSpPr>
        <p:spPr>
          <a:xfrm>
            <a:off x="-74018" y="-694334"/>
            <a:ext cx="13152836" cy="1079797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b"/>
          <a:lstStyle/>
          <a:p>
            <a:pPr>
              <a:defRPr sz="8000">
                <a:solidFill>
                  <a:srgbClr val="FFFFFF"/>
                </a:solidFill>
              </a:defRPr>
            </a:pPr>
          </a:p>
        </p:txBody>
      </p:sp>
      <p:pic>
        <p:nvPicPr>
          <p:cNvPr id="165" name="Civs2500bce.jpg" descr="Civs2500bc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4000" y="330200"/>
            <a:ext cx="8890000" cy="64897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76" name="Group"/>
          <p:cNvGrpSpPr/>
          <p:nvPr/>
        </p:nvGrpSpPr>
        <p:grpSpPr>
          <a:xfrm>
            <a:off x="355600" y="7010399"/>
            <a:ext cx="8704624" cy="418409"/>
            <a:chOff x="0" y="0"/>
            <a:chExt cx="8704623" cy="418407"/>
          </a:xfrm>
        </p:grpSpPr>
        <p:sp>
          <p:nvSpPr>
            <p:cNvPr id="166" name="Line"/>
            <p:cNvSpPr/>
            <p:nvPr/>
          </p:nvSpPr>
          <p:spPr>
            <a:xfrm>
              <a:off x="1501981" y="209202"/>
              <a:ext cx="1428289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67" name="Line"/>
            <p:cNvSpPr/>
            <p:nvPr/>
          </p:nvSpPr>
          <p:spPr>
            <a:xfrm>
              <a:off x="2924381" y="209202"/>
              <a:ext cx="1428289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68" name="Line"/>
            <p:cNvSpPr/>
            <p:nvPr/>
          </p:nvSpPr>
          <p:spPr>
            <a:xfrm>
              <a:off x="4372181" y="209202"/>
              <a:ext cx="1428288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69" name="Line"/>
            <p:cNvSpPr/>
            <p:nvPr/>
          </p:nvSpPr>
          <p:spPr>
            <a:xfrm>
              <a:off x="5807281" y="209202"/>
              <a:ext cx="1428288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grpSp>
          <p:nvGrpSpPr>
            <p:cNvPr id="172" name="Group"/>
            <p:cNvGrpSpPr/>
            <p:nvPr/>
          </p:nvGrpSpPr>
          <p:grpSpPr>
            <a:xfrm>
              <a:off x="0" y="-1"/>
              <a:ext cx="1270001" cy="418409"/>
              <a:chOff x="0" y="0"/>
              <a:chExt cx="1270000" cy="418407"/>
            </a:xfrm>
          </p:grpSpPr>
          <p:sp>
            <p:nvSpPr>
              <p:cNvPr id="170" name="Rectangle"/>
              <p:cNvSpPr/>
              <p:nvPr/>
            </p:nvSpPr>
            <p:spPr>
              <a:xfrm>
                <a:off x="-1" y="-1"/>
                <a:ext cx="1270001" cy="418409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/>
                </a:pPr>
              </a:p>
            </p:txBody>
          </p:sp>
          <p:sp>
            <p:nvSpPr>
              <p:cNvPr id="171" name="4000 BCE"/>
              <p:cNvSpPr txBox="1"/>
              <p:nvPr/>
            </p:nvSpPr>
            <p:spPr>
              <a:xfrm>
                <a:off x="34682" y="12352"/>
                <a:ext cx="1200634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/>
                </a:lvl1pPr>
              </a:lstStyle>
              <a:p>
                <a:pPr/>
                <a:r>
                  <a:t>4000 BCE</a:t>
                </a:r>
              </a:p>
            </p:txBody>
          </p:sp>
        </p:grpSp>
        <p:grpSp>
          <p:nvGrpSpPr>
            <p:cNvPr id="175" name="Group"/>
            <p:cNvGrpSpPr/>
            <p:nvPr/>
          </p:nvGrpSpPr>
          <p:grpSpPr>
            <a:xfrm>
              <a:off x="7434622" y="-1"/>
              <a:ext cx="1270002" cy="418409"/>
              <a:chOff x="0" y="0"/>
              <a:chExt cx="1270001" cy="418407"/>
            </a:xfrm>
          </p:grpSpPr>
          <p:sp>
            <p:nvSpPr>
              <p:cNvPr id="173" name="Rectangle"/>
              <p:cNvSpPr/>
              <p:nvPr/>
            </p:nvSpPr>
            <p:spPr>
              <a:xfrm>
                <a:off x="-1" y="-1"/>
                <a:ext cx="1270003" cy="418409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/>
                </a:pPr>
              </a:p>
            </p:txBody>
          </p:sp>
          <p:sp>
            <p:nvSpPr>
              <p:cNvPr id="174" name="1 CE"/>
              <p:cNvSpPr txBox="1"/>
              <p:nvPr/>
            </p:nvSpPr>
            <p:spPr>
              <a:xfrm>
                <a:off x="303651" y="12352"/>
                <a:ext cx="637198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/>
                </a:lvl1pPr>
              </a:lstStyle>
              <a:p>
                <a:pPr/>
                <a:r>
                  <a:t>1 CE</a:t>
                </a:r>
              </a:p>
            </p:txBody>
          </p:sp>
        </p:grpSp>
      </p:grpSp>
      <p:sp>
        <p:nvSpPr>
          <p:cNvPr id="177" name="Oval"/>
          <p:cNvSpPr/>
          <p:nvPr/>
        </p:nvSpPr>
        <p:spPr>
          <a:xfrm>
            <a:off x="3697389" y="7068491"/>
            <a:ext cx="377621" cy="302223"/>
          </a:xfrm>
          <a:prstGeom prst="ellipse">
            <a:avLst/>
          </a:prstGeom>
          <a:solidFill>
            <a:srgbClr val="F39019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grpSp>
        <p:nvGrpSpPr>
          <p:cNvPr id="180" name="2500 BCE"/>
          <p:cNvGrpSpPr/>
          <p:nvPr/>
        </p:nvGrpSpPr>
        <p:grpSpPr>
          <a:xfrm>
            <a:off x="4394199" y="381000"/>
            <a:ext cx="1479089" cy="596900"/>
            <a:chOff x="0" y="0"/>
            <a:chExt cx="1479087" cy="596900"/>
          </a:xfrm>
        </p:grpSpPr>
        <p:sp>
          <p:nvSpPr>
            <p:cNvPr id="178" name="Rectangle"/>
            <p:cNvSpPr/>
            <p:nvPr/>
          </p:nvSpPr>
          <p:spPr>
            <a:xfrm>
              <a:off x="-1" y="0"/>
              <a:ext cx="1479089" cy="596900"/>
            </a:xfrm>
            <a:prstGeom prst="rect">
              <a:avLst/>
            </a:prstGeom>
            <a:noFill/>
            <a:ln w="50800" cap="flat">
              <a:solidFill>
                <a:srgbClr val="FF93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b="1" sz="1900">
                  <a:solidFill>
                    <a:srgbClr val="002452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179" name="2500 BCE"/>
            <p:cNvSpPr txBox="1"/>
            <p:nvPr/>
          </p:nvSpPr>
          <p:spPr>
            <a:xfrm>
              <a:off x="-1" y="101600"/>
              <a:ext cx="1479089" cy="393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b="1" sz="1900">
                  <a:solidFill>
                    <a:srgbClr val="002452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pPr/>
              <a:r>
                <a:t>2500 BCE</a:t>
              </a:r>
            </a:p>
          </p:txBody>
        </p:sp>
      </p:grpSp>
      <p:sp>
        <p:nvSpPr>
          <p:cNvPr id="181" name="Indus Valley…"/>
          <p:cNvSpPr txBox="1"/>
          <p:nvPr/>
        </p:nvSpPr>
        <p:spPr>
          <a:xfrm>
            <a:off x="4499512" y="3479799"/>
            <a:ext cx="1268463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Indus Valley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civilization</a:t>
            </a:r>
          </a:p>
        </p:txBody>
      </p:sp>
      <p:sp>
        <p:nvSpPr>
          <p:cNvPr id="182" name="Egyptian…"/>
          <p:cNvSpPr txBox="1"/>
          <p:nvPr/>
        </p:nvSpPr>
        <p:spPr>
          <a:xfrm>
            <a:off x="1392652" y="3818135"/>
            <a:ext cx="108819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Egyptian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civilization</a:t>
            </a:r>
          </a:p>
        </p:txBody>
      </p:sp>
      <p:sp>
        <p:nvSpPr>
          <p:cNvPr id="183" name="Pyramids of Giza…"/>
          <p:cNvSpPr txBox="1"/>
          <p:nvPr/>
        </p:nvSpPr>
        <p:spPr>
          <a:xfrm>
            <a:off x="9594612" y="5162499"/>
            <a:ext cx="167030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Pyramids of Giza </a:t>
            </a:r>
          </a:p>
          <a:p>
            <a:pPr>
              <a:defRPr sz="1500"/>
            </a:pPr>
            <a:r>
              <a:t>are being built</a:t>
            </a:r>
          </a:p>
        </p:txBody>
      </p:sp>
      <p:sp>
        <p:nvSpPr>
          <p:cNvPr id="184" name="Hammurabi has issued…"/>
          <p:cNvSpPr txBox="1"/>
          <p:nvPr/>
        </p:nvSpPr>
        <p:spPr>
          <a:xfrm>
            <a:off x="9547811" y="1880541"/>
            <a:ext cx="2189037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Hammurabi has issued </a:t>
            </a:r>
          </a:p>
          <a:p>
            <a:pPr>
              <a:defRPr sz="1500"/>
            </a:pPr>
            <a:r>
              <a:t>his famous Law Code</a:t>
            </a:r>
          </a:p>
        </p:txBody>
      </p:sp>
      <p:sp>
        <p:nvSpPr>
          <p:cNvPr id="185" name="Well-laid out streets,…"/>
          <p:cNvSpPr txBox="1"/>
          <p:nvPr/>
        </p:nvSpPr>
        <p:spPr>
          <a:xfrm>
            <a:off x="9604995" y="3489573"/>
            <a:ext cx="1938910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Well-laid out streets, </a:t>
            </a:r>
          </a:p>
          <a:p>
            <a:pPr>
              <a:defRPr sz="1500"/>
            </a:pPr>
            <a:r>
              <a:t>drains and sewers</a:t>
            </a:r>
          </a:p>
        </p:txBody>
      </p:sp>
      <p:sp>
        <p:nvSpPr>
          <p:cNvPr id="186" name="The earliest cities…"/>
          <p:cNvSpPr txBox="1"/>
          <p:nvPr/>
        </p:nvSpPr>
        <p:spPr>
          <a:xfrm>
            <a:off x="9604995" y="4284760"/>
            <a:ext cx="1649540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The earliest cities</a:t>
            </a:r>
          </a:p>
          <a:p>
            <a:pPr>
              <a:defRPr sz="1500"/>
            </a:pPr>
            <a:r>
              <a:t>are appearing</a:t>
            </a:r>
          </a:p>
        </p:txBody>
      </p:sp>
      <p:sp>
        <p:nvSpPr>
          <p:cNvPr id="187" name="Oracle bones…"/>
          <p:cNvSpPr txBox="1"/>
          <p:nvPr/>
        </p:nvSpPr>
        <p:spPr>
          <a:xfrm>
            <a:off x="9662115" y="7573465"/>
            <a:ext cx="1374268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Oracle bones </a:t>
            </a:r>
          </a:p>
          <a:p>
            <a:pPr>
              <a:defRPr sz="1500"/>
            </a:pPr>
            <a:r>
              <a:t>are in use</a:t>
            </a:r>
          </a:p>
        </p:txBody>
      </p:sp>
      <p:sp>
        <p:nvSpPr>
          <p:cNvPr id="188" name="A great palace has…"/>
          <p:cNvSpPr txBox="1"/>
          <p:nvPr/>
        </p:nvSpPr>
        <p:spPr>
          <a:xfrm>
            <a:off x="9662937" y="5967014"/>
            <a:ext cx="200958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A great palace has </a:t>
            </a:r>
          </a:p>
          <a:p>
            <a:pPr>
              <a:defRPr sz="1500"/>
            </a:pPr>
            <a:r>
              <a:t>been built at Knossos </a:t>
            </a:r>
          </a:p>
        </p:txBody>
      </p:sp>
      <p:sp>
        <p:nvSpPr>
          <p:cNvPr id="189" name="Traders spread the…"/>
          <p:cNvSpPr txBox="1"/>
          <p:nvPr/>
        </p:nvSpPr>
        <p:spPr>
          <a:xfrm>
            <a:off x="9604995" y="2690415"/>
            <a:ext cx="1829563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Traders spread the </a:t>
            </a:r>
          </a:p>
          <a:p>
            <a:pPr>
              <a:defRPr sz="1500"/>
            </a:pPr>
            <a:r>
              <a:t>alphabet from here</a:t>
            </a:r>
          </a:p>
        </p:txBody>
      </p:sp>
      <p:sp>
        <p:nvSpPr>
          <p:cNvPr id="190" name="The Vedas are…"/>
          <p:cNvSpPr txBox="1"/>
          <p:nvPr/>
        </p:nvSpPr>
        <p:spPr>
          <a:xfrm>
            <a:off x="9579661" y="8304758"/>
            <a:ext cx="1564578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The Vedas are </a:t>
            </a:r>
          </a:p>
          <a:p>
            <a:pPr>
              <a:defRPr sz="1500"/>
            </a:pPr>
            <a:r>
              <a:t>being composed</a:t>
            </a:r>
          </a:p>
        </p:txBody>
      </p:sp>
      <p:sp>
        <p:nvSpPr>
          <p:cNvPr id="191" name="The Zhou dynasty has…"/>
          <p:cNvSpPr txBox="1"/>
          <p:nvPr/>
        </p:nvSpPr>
        <p:spPr>
          <a:xfrm>
            <a:off x="9585911" y="1134169"/>
            <a:ext cx="2514220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The Zhou dynasty has </a:t>
            </a:r>
          </a:p>
          <a:p>
            <a:pPr>
              <a:defRPr sz="1500"/>
            </a:pPr>
            <a:r>
              <a:t>replaced the Shang dynasty</a:t>
            </a:r>
          </a:p>
        </p:txBody>
      </p:sp>
      <p:sp>
        <p:nvSpPr>
          <p:cNvPr id="192" name="The Buddha is…"/>
          <p:cNvSpPr txBox="1"/>
          <p:nvPr/>
        </p:nvSpPr>
        <p:spPr>
          <a:xfrm>
            <a:off x="9646209" y="6813201"/>
            <a:ext cx="1406082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The Buddha is</a:t>
            </a:r>
          </a:p>
          <a:p>
            <a:pPr>
              <a:defRPr sz="1500"/>
            </a:pPr>
            <a:r>
              <a:t>teaching now</a:t>
            </a:r>
          </a:p>
        </p:txBody>
      </p:sp>
      <p:sp>
        <p:nvSpPr>
          <p:cNvPr id="193" name="Warlijke pharaohs expand…"/>
          <p:cNvSpPr txBox="1"/>
          <p:nvPr/>
        </p:nvSpPr>
        <p:spPr>
          <a:xfrm>
            <a:off x="9525778" y="479027"/>
            <a:ext cx="243630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Warlijke pharaohs expand </a:t>
            </a:r>
          </a:p>
          <a:p>
            <a:pPr>
              <a:defRPr sz="1500"/>
            </a:pPr>
            <a:r>
              <a:t>Egypt’s borders</a:t>
            </a:r>
          </a:p>
        </p:txBody>
      </p:sp>
      <p:sp>
        <p:nvSpPr>
          <p:cNvPr id="194" name="The Zhou dynasty has…"/>
          <p:cNvSpPr txBox="1"/>
          <p:nvPr/>
        </p:nvSpPr>
        <p:spPr>
          <a:xfrm>
            <a:off x="3118603" y="7619304"/>
            <a:ext cx="2514220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The Zhou dynasty has </a:t>
            </a:r>
          </a:p>
          <a:p>
            <a:pPr>
              <a:defRPr sz="1500"/>
            </a:pPr>
            <a:r>
              <a:t>replaced the Shang dynasty</a:t>
            </a:r>
          </a:p>
        </p:txBody>
      </p:sp>
      <p:sp>
        <p:nvSpPr>
          <p:cNvPr id="195" name="Confucius is…"/>
          <p:cNvSpPr txBox="1"/>
          <p:nvPr/>
        </p:nvSpPr>
        <p:spPr>
          <a:xfrm>
            <a:off x="3861170" y="8274346"/>
            <a:ext cx="1257873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Confucius is</a:t>
            </a:r>
          </a:p>
          <a:p>
            <a:pPr>
              <a:defRPr sz="1500"/>
            </a:pPr>
            <a:r>
              <a:t>teaching now</a:t>
            </a:r>
          </a:p>
        </p:txBody>
      </p:sp>
      <p:sp>
        <p:nvSpPr>
          <p:cNvPr id="196" name="King Nebuchadnezzar…"/>
          <p:cNvSpPr txBox="1"/>
          <p:nvPr/>
        </p:nvSpPr>
        <p:spPr>
          <a:xfrm>
            <a:off x="6605720" y="8304758"/>
            <a:ext cx="2083499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King Nebuchadnezzar</a:t>
            </a:r>
          </a:p>
          <a:p>
            <a:pPr>
              <a:defRPr sz="1500"/>
            </a:pPr>
            <a:r>
              <a:t> reigns</a:t>
            </a:r>
          </a:p>
        </p:txBody>
      </p:sp>
      <p:sp>
        <p:nvSpPr>
          <p:cNvPr id="197" name="The Olympic games are…"/>
          <p:cNvSpPr txBox="1"/>
          <p:nvPr/>
        </p:nvSpPr>
        <p:spPr>
          <a:xfrm>
            <a:off x="269295" y="7619304"/>
            <a:ext cx="2259902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The Olympic games are </a:t>
            </a:r>
          </a:p>
          <a:p>
            <a:pPr>
              <a:defRPr sz="1500"/>
            </a:pPr>
            <a:r>
              <a:t>now held every 4 years</a:t>
            </a:r>
          </a:p>
        </p:txBody>
      </p:sp>
      <p:sp>
        <p:nvSpPr>
          <p:cNvPr id="198" name="Athens has becomes…"/>
          <p:cNvSpPr txBox="1"/>
          <p:nvPr/>
        </p:nvSpPr>
        <p:spPr>
          <a:xfrm>
            <a:off x="6637342" y="7572175"/>
            <a:ext cx="2020254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Athens has becomes </a:t>
            </a:r>
          </a:p>
          <a:p>
            <a:pPr>
              <a:defRPr sz="1500"/>
            </a:pPr>
            <a:r>
              <a:t>a democracy</a:t>
            </a:r>
          </a:p>
        </p:txBody>
      </p:sp>
      <p:sp>
        <p:nvSpPr>
          <p:cNvPr id="199" name="Mesopotamian…"/>
          <p:cNvSpPr txBox="1"/>
          <p:nvPr/>
        </p:nvSpPr>
        <p:spPr>
          <a:xfrm>
            <a:off x="2443592" y="3009899"/>
            <a:ext cx="150091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Mesopotamian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civilization</a:t>
            </a:r>
          </a:p>
        </p:txBody>
      </p:sp>
      <p:sp>
        <p:nvSpPr>
          <p:cNvPr id="200" name="Cyrus the Great…"/>
          <p:cNvSpPr txBox="1"/>
          <p:nvPr/>
        </p:nvSpPr>
        <p:spPr>
          <a:xfrm>
            <a:off x="813155" y="8190458"/>
            <a:ext cx="1561339" cy="78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Cyrus the Great </a:t>
            </a:r>
          </a:p>
          <a:p>
            <a:pPr>
              <a:defRPr sz="1500"/>
            </a:pPr>
            <a:r>
              <a:t>has conquered </a:t>
            </a:r>
          </a:p>
          <a:p>
            <a:pPr>
              <a:defRPr sz="1500"/>
            </a:pPr>
            <a:r>
              <a:t>a huge empire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dissolv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Rectangle"/>
          <p:cNvSpPr/>
          <p:nvPr/>
        </p:nvSpPr>
        <p:spPr>
          <a:xfrm>
            <a:off x="-74018" y="-694334"/>
            <a:ext cx="13152836" cy="1079797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b"/>
          <a:lstStyle/>
          <a:p>
            <a:pPr>
              <a:defRPr sz="8000">
                <a:solidFill>
                  <a:srgbClr val="FFFFFF"/>
                </a:solidFill>
              </a:defRPr>
            </a:pPr>
          </a:p>
        </p:txBody>
      </p:sp>
      <p:pic>
        <p:nvPicPr>
          <p:cNvPr id="203" name="Civs1700bce.jpg" descr="Civs1700bc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4000" y="330200"/>
            <a:ext cx="8890000" cy="64897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14" name="Group"/>
          <p:cNvGrpSpPr/>
          <p:nvPr/>
        </p:nvGrpSpPr>
        <p:grpSpPr>
          <a:xfrm>
            <a:off x="355600" y="7010399"/>
            <a:ext cx="8704624" cy="418409"/>
            <a:chOff x="0" y="0"/>
            <a:chExt cx="8704623" cy="418407"/>
          </a:xfrm>
        </p:grpSpPr>
        <p:sp>
          <p:nvSpPr>
            <p:cNvPr id="204" name="Line"/>
            <p:cNvSpPr/>
            <p:nvPr/>
          </p:nvSpPr>
          <p:spPr>
            <a:xfrm>
              <a:off x="1501981" y="209202"/>
              <a:ext cx="1428289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05" name="Line"/>
            <p:cNvSpPr/>
            <p:nvPr/>
          </p:nvSpPr>
          <p:spPr>
            <a:xfrm>
              <a:off x="2924381" y="209202"/>
              <a:ext cx="1428289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06" name="Line"/>
            <p:cNvSpPr/>
            <p:nvPr/>
          </p:nvSpPr>
          <p:spPr>
            <a:xfrm>
              <a:off x="4372181" y="209202"/>
              <a:ext cx="1428288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07" name="Line"/>
            <p:cNvSpPr/>
            <p:nvPr/>
          </p:nvSpPr>
          <p:spPr>
            <a:xfrm>
              <a:off x="5807281" y="209202"/>
              <a:ext cx="1428288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grpSp>
          <p:nvGrpSpPr>
            <p:cNvPr id="210" name="Group"/>
            <p:cNvGrpSpPr/>
            <p:nvPr/>
          </p:nvGrpSpPr>
          <p:grpSpPr>
            <a:xfrm>
              <a:off x="0" y="-1"/>
              <a:ext cx="1270001" cy="418409"/>
              <a:chOff x="0" y="0"/>
              <a:chExt cx="1270000" cy="418407"/>
            </a:xfrm>
          </p:grpSpPr>
          <p:sp>
            <p:nvSpPr>
              <p:cNvPr id="208" name="Rectangle"/>
              <p:cNvSpPr/>
              <p:nvPr/>
            </p:nvSpPr>
            <p:spPr>
              <a:xfrm>
                <a:off x="-1" y="-1"/>
                <a:ext cx="1270001" cy="418409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/>
                </a:pPr>
              </a:p>
            </p:txBody>
          </p:sp>
          <p:sp>
            <p:nvSpPr>
              <p:cNvPr id="209" name="4000 BCE"/>
              <p:cNvSpPr txBox="1"/>
              <p:nvPr/>
            </p:nvSpPr>
            <p:spPr>
              <a:xfrm>
                <a:off x="34682" y="12352"/>
                <a:ext cx="1200634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/>
                </a:lvl1pPr>
              </a:lstStyle>
              <a:p>
                <a:pPr/>
                <a:r>
                  <a:t>4000 BCE</a:t>
                </a:r>
              </a:p>
            </p:txBody>
          </p:sp>
        </p:grpSp>
        <p:grpSp>
          <p:nvGrpSpPr>
            <p:cNvPr id="213" name="Group"/>
            <p:cNvGrpSpPr/>
            <p:nvPr/>
          </p:nvGrpSpPr>
          <p:grpSpPr>
            <a:xfrm>
              <a:off x="7434622" y="-1"/>
              <a:ext cx="1270002" cy="418409"/>
              <a:chOff x="0" y="0"/>
              <a:chExt cx="1270001" cy="418407"/>
            </a:xfrm>
          </p:grpSpPr>
          <p:sp>
            <p:nvSpPr>
              <p:cNvPr id="211" name="Rectangle"/>
              <p:cNvSpPr/>
              <p:nvPr/>
            </p:nvSpPr>
            <p:spPr>
              <a:xfrm>
                <a:off x="-1" y="-1"/>
                <a:ext cx="1270003" cy="418409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/>
                </a:pPr>
              </a:p>
            </p:txBody>
          </p:sp>
          <p:sp>
            <p:nvSpPr>
              <p:cNvPr id="212" name="1 CE"/>
              <p:cNvSpPr txBox="1"/>
              <p:nvPr/>
            </p:nvSpPr>
            <p:spPr>
              <a:xfrm>
                <a:off x="303651" y="12352"/>
                <a:ext cx="637198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/>
                </a:lvl1pPr>
              </a:lstStyle>
              <a:p>
                <a:pPr/>
                <a:r>
                  <a:t>1 CE</a:t>
                </a:r>
              </a:p>
            </p:txBody>
          </p:sp>
        </p:grpSp>
      </p:grpSp>
      <p:grpSp>
        <p:nvGrpSpPr>
          <p:cNvPr id="217" name="1500 BCE"/>
          <p:cNvGrpSpPr/>
          <p:nvPr/>
        </p:nvGrpSpPr>
        <p:grpSpPr>
          <a:xfrm>
            <a:off x="4394199" y="381000"/>
            <a:ext cx="1479089" cy="596900"/>
            <a:chOff x="0" y="0"/>
            <a:chExt cx="1479087" cy="596900"/>
          </a:xfrm>
        </p:grpSpPr>
        <p:sp>
          <p:nvSpPr>
            <p:cNvPr id="215" name="Rectangle"/>
            <p:cNvSpPr/>
            <p:nvPr/>
          </p:nvSpPr>
          <p:spPr>
            <a:xfrm>
              <a:off x="-1" y="0"/>
              <a:ext cx="1479089" cy="596900"/>
            </a:xfrm>
            <a:prstGeom prst="rect">
              <a:avLst/>
            </a:prstGeom>
            <a:noFill/>
            <a:ln w="50800" cap="flat">
              <a:solidFill>
                <a:srgbClr val="FF93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b="1" sz="1900">
                  <a:solidFill>
                    <a:srgbClr val="002452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216" name="1500 BCE"/>
            <p:cNvSpPr txBox="1"/>
            <p:nvPr/>
          </p:nvSpPr>
          <p:spPr>
            <a:xfrm>
              <a:off x="-1" y="101600"/>
              <a:ext cx="1479089" cy="393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b="1" sz="1900">
                  <a:solidFill>
                    <a:srgbClr val="002452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pPr/>
              <a:r>
                <a:t>1500 BCE</a:t>
              </a:r>
            </a:p>
          </p:txBody>
        </p:sp>
      </p:grpSp>
      <p:sp>
        <p:nvSpPr>
          <p:cNvPr id="218" name="Minoan…"/>
          <p:cNvSpPr txBox="1"/>
          <p:nvPr/>
        </p:nvSpPr>
        <p:spPr>
          <a:xfrm>
            <a:off x="927099" y="2847181"/>
            <a:ext cx="108819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Minoan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civilization</a:t>
            </a:r>
          </a:p>
        </p:txBody>
      </p:sp>
      <p:sp>
        <p:nvSpPr>
          <p:cNvPr id="219" name="Hittite…"/>
          <p:cNvSpPr txBox="1"/>
          <p:nvPr/>
        </p:nvSpPr>
        <p:spPr>
          <a:xfrm>
            <a:off x="1697452" y="2401092"/>
            <a:ext cx="108819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Hittite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civilization</a:t>
            </a:r>
          </a:p>
        </p:txBody>
      </p:sp>
      <p:sp>
        <p:nvSpPr>
          <p:cNvPr id="220" name="Chinese…"/>
          <p:cNvSpPr txBox="1"/>
          <p:nvPr/>
        </p:nvSpPr>
        <p:spPr>
          <a:xfrm>
            <a:off x="7920452" y="2718592"/>
            <a:ext cx="108819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Chinese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civilization</a:t>
            </a:r>
          </a:p>
        </p:txBody>
      </p:sp>
      <p:sp>
        <p:nvSpPr>
          <p:cNvPr id="221" name="Oval"/>
          <p:cNvSpPr/>
          <p:nvPr/>
        </p:nvSpPr>
        <p:spPr>
          <a:xfrm>
            <a:off x="5246789" y="7068491"/>
            <a:ext cx="377621" cy="302223"/>
          </a:xfrm>
          <a:prstGeom prst="ellipse">
            <a:avLst/>
          </a:prstGeom>
          <a:solidFill>
            <a:srgbClr val="F39019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222" name="Pyramids of Giza…"/>
          <p:cNvSpPr txBox="1"/>
          <p:nvPr/>
        </p:nvSpPr>
        <p:spPr>
          <a:xfrm>
            <a:off x="9594612" y="5162499"/>
            <a:ext cx="167030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Pyramids of Giza </a:t>
            </a:r>
          </a:p>
          <a:p>
            <a:pPr>
              <a:defRPr sz="1500"/>
            </a:pPr>
            <a:r>
              <a:t>are being built</a:t>
            </a:r>
          </a:p>
        </p:txBody>
      </p:sp>
      <p:sp>
        <p:nvSpPr>
          <p:cNvPr id="223" name="Hammurabi has issued…"/>
          <p:cNvSpPr txBox="1"/>
          <p:nvPr/>
        </p:nvSpPr>
        <p:spPr>
          <a:xfrm>
            <a:off x="9547811" y="1880541"/>
            <a:ext cx="2189037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Hammurabi has issued </a:t>
            </a:r>
          </a:p>
          <a:p>
            <a:pPr>
              <a:defRPr sz="1500"/>
            </a:pPr>
            <a:r>
              <a:t>his famous Law Code</a:t>
            </a:r>
          </a:p>
        </p:txBody>
      </p:sp>
      <p:sp>
        <p:nvSpPr>
          <p:cNvPr id="224" name="Well-laid out streets,…"/>
          <p:cNvSpPr txBox="1"/>
          <p:nvPr/>
        </p:nvSpPr>
        <p:spPr>
          <a:xfrm>
            <a:off x="9604995" y="3489573"/>
            <a:ext cx="1938910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Well-laid out streets, </a:t>
            </a:r>
          </a:p>
          <a:p>
            <a:pPr>
              <a:defRPr sz="1500"/>
            </a:pPr>
            <a:r>
              <a:t>drains and sewers</a:t>
            </a:r>
          </a:p>
        </p:txBody>
      </p:sp>
      <p:sp>
        <p:nvSpPr>
          <p:cNvPr id="225" name="The earliest cities…"/>
          <p:cNvSpPr txBox="1"/>
          <p:nvPr/>
        </p:nvSpPr>
        <p:spPr>
          <a:xfrm>
            <a:off x="9604995" y="4284760"/>
            <a:ext cx="1649540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The earliest cities</a:t>
            </a:r>
          </a:p>
          <a:p>
            <a:pPr>
              <a:defRPr sz="1500"/>
            </a:pPr>
            <a:r>
              <a:t>are appearing</a:t>
            </a:r>
          </a:p>
        </p:txBody>
      </p:sp>
      <p:sp>
        <p:nvSpPr>
          <p:cNvPr id="226" name="Oracle bones…"/>
          <p:cNvSpPr txBox="1"/>
          <p:nvPr/>
        </p:nvSpPr>
        <p:spPr>
          <a:xfrm>
            <a:off x="9662115" y="7573465"/>
            <a:ext cx="1374268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Oracle bones </a:t>
            </a:r>
          </a:p>
          <a:p>
            <a:pPr>
              <a:defRPr sz="1500"/>
            </a:pPr>
            <a:r>
              <a:t>are in use</a:t>
            </a:r>
          </a:p>
        </p:txBody>
      </p:sp>
      <p:sp>
        <p:nvSpPr>
          <p:cNvPr id="227" name="A great palace has…"/>
          <p:cNvSpPr txBox="1"/>
          <p:nvPr/>
        </p:nvSpPr>
        <p:spPr>
          <a:xfrm>
            <a:off x="9662937" y="5967014"/>
            <a:ext cx="200958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A great palace has </a:t>
            </a:r>
          </a:p>
          <a:p>
            <a:pPr>
              <a:defRPr sz="1500"/>
            </a:pPr>
            <a:r>
              <a:t>been built at Knossos </a:t>
            </a:r>
          </a:p>
        </p:txBody>
      </p:sp>
      <p:sp>
        <p:nvSpPr>
          <p:cNvPr id="228" name="Traders spread the…"/>
          <p:cNvSpPr txBox="1"/>
          <p:nvPr/>
        </p:nvSpPr>
        <p:spPr>
          <a:xfrm>
            <a:off x="9604995" y="2690415"/>
            <a:ext cx="1829563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Traders spread the </a:t>
            </a:r>
          </a:p>
          <a:p>
            <a:pPr>
              <a:defRPr sz="1500"/>
            </a:pPr>
            <a:r>
              <a:t>alphabet from here</a:t>
            </a:r>
          </a:p>
        </p:txBody>
      </p:sp>
      <p:sp>
        <p:nvSpPr>
          <p:cNvPr id="229" name="The Vedas are…"/>
          <p:cNvSpPr txBox="1"/>
          <p:nvPr/>
        </p:nvSpPr>
        <p:spPr>
          <a:xfrm>
            <a:off x="9579661" y="8304758"/>
            <a:ext cx="1564578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The Vedas are </a:t>
            </a:r>
          </a:p>
          <a:p>
            <a:pPr>
              <a:defRPr sz="1500"/>
            </a:pPr>
            <a:r>
              <a:t>being composed</a:t>
            </a:r>
          </a:p>
        </p:txBody>
      </p:sp>
      <p:sp>
        <p:nvSpPr>
          <p:cNvPr id="230" name="The Zhou dynasty has…"/>
          <p:cNvSpPr txBox="1"/>
          <p:nvPr/>
        </p:nvSpPr>
        <p:spPr>
          <a:xfrm>
            <a:off x="9585911" y="1134169"/>
            <a:ext cx="2514220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The Zhou dynasty has </a:t>
            </a:r>
          </a:p>
          <a:p>
            <a:pPr>
              <a:defRPr sz="1500"/>
            </a:pPr>
            <a:r>
              <a:t>replaced the Shang dynasty</a:t>
            </a:r>
          </a:p>
        </p:txBody>
      </p:sp>
      <p:sp>
        <p:nvSpPr>
          <p:cNvPr id="231" name="The Buddha is…"/>
          <p:cNvSpPr txBox="1"/>
          <p:nvPr/>
        </p:nvSpPr>
        <p:spPr>
          <a:xfrm>
            <a:off x="9646209" y="6813201"/>
            <a:ext cx="1406082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The Buddha is</a:t>
            </a:r>
          </a:p>
          <a:p>
            <a:pPr>
              <a:defRPr sz="1500"/>
            </a:pPr>
            <a:r>
              <a:t>teaching now</a:t>
            </a:r>
          </a:p>
        </p:txBody>
      </p:sp>
      <p:sp>
        <p:nvSpPr>
          <p:cNvPr id="232" name="Warlijke pharaohs expand…"/>
          <p:cNvSpPr txBox="1"/>
          <p:nvPr/>
        </p:nvSpPr>
        <p:spPr>
          <a:xfrm>
            <a:off x="9525778" y="479027"/>
            <a:ext cx="243630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Warlijke pharaohs expand </a:t>
            </a:r>
          </a:p>
          <a:p>
            <a:pPr>
              <a:defRPr sz="1500"/>
            </a:pPr>
            <a:r>
              <a:t>Egypt’s borders</a:t>
            </a:r>
          </a:p>
        </p:txBody>
      </p:sp>
      <p:sp>
        <p:nvSpPr>
          <p:cNvPr id="233" name="The Zhou dynasty has…"/>
          <p:cNvSpPr txBox="1"/>
          <p:nvPr/>
        </p:nvSpPr>
        <p:spPr>
          <a:xfrm>
            <a:off x="3118603" y="7619304"/>
            <a:ext cx="2514220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The Zhou dynasty has </a:t>
            </a:r>
          </a:p>
          <a:p>
            <a:pPr>
              <a:defRPr sz="1500"/>
            </a:pPr>
            <a:r>
              <a:t>replaced the Shang dynasty</a:t>
            </a:r>
          </a:p>
        </p:txBody>
      </p:sp>
      <p:sp>
        <p:nvSpPr>
          <p:cNvPr id="234" name="Confucius is…"/>
          <p:cNvSpPr txBox="1"/>
          <p:nvPr/>
        </p:nvSpPr>
        <p:spPr>
          <a:xfrm>
            <a:off x="3861170" y="8274346"/>
            <a:ext cx="1257873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Confucius is</a:t>
            </a:r>
          </a:p>
          <a:p>
            <a:pPr>
              <a:defRPr sz="1500"/>
            </a:pPr>
            <a:r>
              <a:t>teaching now</a:t>
            </a:r>
          </a:p>
        </p:txBody>
      </p:sp>
      <p:sp>
        <p:nvSpPr>
          <p:cNvPr id="235" name="King Nebuchadnezzar…"/>
          <p:cNvSpPr txBox="1"/>
          <p:nvPr/>
        </p:nvSpPr>
        <p:spPr>
          <a:xfrm>
            <a:off x="6605720" y="8304758"/>
            <a:ext cx="2083499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King Nebuchadnezzar</a:t>
            </a:r>
          </a:p>
          <a:p>
            <a:pPr>
              <a:defRPr sz="1500"/>
            </a:pPr>
            <a:r>
              <a:t> reigns</a:t>
            </a:r>
          </a:p>
        </p:txBody>
      </p:sp>
      <p:sp>
        <p:nvSpPr>
          <p:cNvPr id="236" name="The Olympic games are…"/>
          <p:cNvSpPr txBox="1"/>
          <p:nvPr/>
        </p:nvSpPr>
        <p:spPr>
          <a:xfrm>
            <a:off x="269295" y="7619304"/>
            <a:ext cx="2259902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The Olympic games are </a:t>
            </a:r>
          </a:p>
          <a:p>
            <a:pPr>
              <a:defRPr sz="1500"/>
            </a:pPr>
            <a:r>
              <a:t>now held every 4 years</a:t>
            </a:r>
          </a:p>
        </p:txBody>
      </p:sp>
      <p:sp>
        <p:nvSpPr>
          <p:cNvPr id="237" name="Athens has becomes…"/>
          <p:cNvSpPr txBox="1"/>
          <p:nvPr/>
        </p:nvSpPr>
        <p:spPr>
          <a:xfrm>
            <a:off x="6637342" y="7572175"/>
            <a:ext cx="2020254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Athens has becomes </a:t>
            </a:r>
          </a:p>
          <a:p>
            <a:pPr>
              <a:defRPr sz="1500"/>
            </a:pPr>
            <a:r>
              <a:t>a democracy</a:t>
            </a:r>
          </a:p>
        </p:txBody>
      </p:sp>
      <p:sp>
        <p:nvSpPr>
          <p:cNvPr id="238" name="Cyrus the Great…"/>
          <p:cNvSpPr txBox="1"/>
          <p:nvPr/>
        </p:nvSpPr>
        <p:spPr>
          <a:xfrm>
            <a:off x="813155" y="8190458"/>
            <a:ext cx="1561339" cy="78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Cyrus the Great </a:t>
            </a:r>
          </a:p>
          <a:p>
            <a:pPr>
              <a:defRPr sz="1500"/>
            </a:pPr>
            <a:r>
              <a:t>has conquered </a:t>
            </a:r>
          </a:p>
          <a:p>
            <a:pPr>
              <a:defRPr sz="1500"/>
            </a:pPr>
            <a:r>
              <a:t>a huge empire</a:t>
            </a:r>
          </a:p>
        </p:txBody>
      </p:sp>
      <p:sp>
        <p:nvSpPr>
          <p:cNvPr id="239" name="Mesopotamian…"/>
          <p:cNvSpPr txBox="1"/>
          <p:nvPr/>
        </p:nvSpPr>
        <p:spPr>
          <a:xfrm>
            <a:off x="2443592" y="3009899"/>
            <a:ext cx="150091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Mesopotamian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civilization</a:t>
            </a:r>
          </a:p>
        </p:txBody>
      </p:sp>
      <p:sp>
        <p:nvSpPr>
          <p:cNvPr id="240" name="Egyptian…"/>
          <p:cNvSpPr txBox="1"/>
          <p:nvPr/>
        </p:nvSpPr>
        <p:spPr>
          <a:xfrm>
            <a:off x="1392652" y="3818135"/>
            <a:ext cx="108819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Egyptian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civilization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dissolv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Rectangle"/>
          <p:cNvSpPr/>
          <p:nvPr/>
        </p:nvSpPr>
        <p:spPr>
          <a:xfrm>
            <a:off x="-74018" y="-694334"/>
            <a:ext cx="13152836" cy="1079797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b"/>
          <a:lstStyle/>
          <a:p>
            <a:pPr>
              <a:defRPr sz="8000">
                <a:solidFill>
                  <a:srgbClr val="FFFFFF"/>
                </a:solidFill>
              </a:defRPr>
            </a:pPr>
          </a:p>
        </p:txBody>
      </p:sp>
      <p:pic>
        <p:nvPicPr>
          <p:cNvPr id="243" name="Civs1027bce.jpg" descr="Civs1027bc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4000" y="330200"/>
            <a:ext cx="8890000" cy="64897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54" name="Group"/>
          <p:cNvGrpSpPr/>
          <p:nvPr/>
        </p:nvGrpSpPr>
        <p:grpSpPr>
          <a:xfrm>
            <a:off x="355600" y="7010399"/>
            <a:ext cx="8704624" cy="418409"/>
            <a:chOff x="0" y="0"/>
            <a:chExt cx="8704623" cy="418407"/>
          </a:xfrm>
        </p:grpSpPr>
        <p:sp>
          <p:nvSpPr>
            <p:cNvPr id="244" name="Line"/>
            <p:cNvSpPr/>
            <p:nvPr/>
          </p:nvSpPr>
          <p:spPr>
            <a:xfrm>
              <a:off x="1501981" y="209202"/>
              <a:ext cx="1428289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45" name="Line"/>
            <p:cNvSpPr/>
            <p:nvPr/>
          </p:nvSpPr>
          <p:spPr>
            <a:xfrm>
              <a:off x="2924381" y="209202"/>
              <a:ext cx="1428289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46" name="Line"/>
            <p:cNvSpPr/>
            <p:nvPr/>
          </p:nvSpPr>
          <p:spPr>
            <a:xfrm>
              <a:off x="4372181" y="209202"/>
              <a:ext cx="1428288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47" name="Line"/>
            <p:cNvSpPr/>
            <p:nvPr/>
          </p:nvSpPr>
          <p:spPr>
            <a:xfrm>
              <a:off x="5807281" y="209202"/>
              <a:ext cx="1428288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grpSp>
          <p:nvGrpSpPr>
            <p:cNvPr id="250" name="Group"/>
            <p:cNvGrpSpPr/>
            <p:nvPr/>
          </p:nvGrpSpPr>
          <p:grpSpPr>
            <a:xfrm>
              <a:off x="0" y="-1"/>
              <a:ext cx="1270001" cy="418409"/>
              <a:chOff x="0" y="0"/>
              <a:chExt cx="1270000" cy="418407"/>
            </a:xfrm>
          </p:grpSpPr>
          <p:sp>
            <p:nvSpPr>
              <p:cNvPr id="248" name="Rectangle"/>
              <p:cNvSpPr/>
              <p:nvPr/>
            </p:nvSpPr>
            <p:spPr>
              <a:xfrm>
                <a:off x="-1" y="-1"/>
                <a:ext cx="1270001" cy="418409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/>
                </a:pPr>
              </a:p>
            </p:txBody>
          </p:sp>
          <p:sp>
            <p:nvSpPr>
              <p:cNvPr id="249" name="4000 BCE"/>
              <p:cNvSpPr txBox="1"/>
              <p:nvPr/>
            </p:nvSpPr>
            <p:spPr>
              <a:xfrm>
                <a:off x="34682" y="12352"/>
                <a:ext cx="1200634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/>
                </a:lvl1pPr>
              </a:lstStyle>
              <a:p>
                <a:pPr/>
                <a:r>
                  <a:t>4000 BCE</a:t>
                </a:r>
              </a:p>
            </p:txBody>
          </p:sp>
        </p:grpSp>
        <p:grpSp>
          <p:nvGrpSpPr>
            <p:cNvPr id="253" name="Group"/>
            <p:cNvGrpSpPr/>
            <p:nvPr/>
          </p:nvGrpSpPr>
          <p:grpSpPr>
            <a:xfrm>
              <a:off x="7434622" y="-1"/>
              <a:ext cx="1270002" cy="418409"/>
              <a:chOff x="0" y="0"/>
              <a:chExt cx="1270001" cy="418407"/>
            </a:xfrm>
          </p:grpSpPr>
          <p:sp>
            <p:nvSpPr>
              <p:cNvPr id="251" name="Rectangle"/>
              <p:cNvSpPr/>
              <p:nvPr/>
            </p:nvSpPr>
            <p:spPr>
              <a:xfrm>
                <a:off x="-1" y="-1"/>
                <a:ext cx="1270003" cy="418409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/>
                </a:pPr>
              </a:p>
            </p:txBody>
          </p:sp>
          <p:sp>
            <p:nvSpPr>
              <p:cNvPr id="252" name="1 CE"/>
              <p:cNvSpPr txBox="1"/>
              <p:nvPr/>
            </p:nvSpPr>
            <p:spPr>
              <a:xfrm>
                <a:off x="303651" y="12352"/>
                <a:ext cx="637198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/>
                </a:lvl1pPr>
              </a:lstStyle>
              <a:p>
                <a:pPr/>
                <a:r>
                  <a:t>1 CE</a:t>
                </a:r>
              </a:p>
            </p:txBody>
          </p:sp>
        </p:grpSp>
      </p:grpSp>
      <p:grpSp>
        <p:nvGrpSpPr>
          <p:cNvPr id="257" name="1000 BCE"/>
          <p:cNvGrpSpPr/>
          <p:nvPr/>
        </p:nvGrpSpPr>
        <p:grpSpPr>
          <a:xfrm>
            <a:off x="4394199" y="381000"/>
            <a:ext cx="1479089" cy="596900"/>
            <a:chOff x="0" y="0"/>
            <a:chExt cx="1479087" cy="596900"/>
          </a:xfrm>
        </p:grpSpPr>
        <p:sp>
          <p:nvSpPr>
            <p:cNvPr id="255" name="Rectangle"/>
            <p:cNvSpPr/>
            <p:nvPr/>
          </p:nvSpPr>
          <p:spPr>
            <a:xfrm>
              <a:off x="-1" y="0"/>
              <a:ext cx="1479089" cy="596900"/>
            </a:xfrm>
            <a:prstGeom prst="rect">
              <a:avLst/>
            </a:prstGeom>
            <a:noFill/>
            <a:ln w="50800" cap="flat">
              <a:solidFill>
                <a:srgbClr val="FF93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b="1" sz="1900">
                  <a:solidFill>
                    <a:srgbClr val="002452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256" name="1000 BCE"/>
            <p:cNvSpPr txBox="1"/>
            <p:nvPr/>
          </p:nvSpPr>
          <p:spPr>
            <a:xfrm>
              <a:off x="-1" y="101600"/>
              <a:ext cx="1479089" cy="393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b="1" sz="1900">
                  <a:solidFill>
                    <a:srgbClr val="002452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pPr/>
              <a:r>
                <a:t>1000 BCE</a:t>
              </a:r>
            </a:p>
          </p:txBody>
        </p:sp>
      </p:grpSp>
      <p:sp>
        <p:nvSpPr>
          <p:cNvPr id="258" name="Chinese…"/>
          <p:cNvSpPr txBox="1"/>
          <p:nvPr/>
        </p:nvSpPr>
        <p:spPr>
          <a:xfrm>
            <a:off x="7868294" y="2847181"/>
            <a:ext cx="108819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Chinese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civilization</a:t>
            </a:r>
          </a:p>
        </p:txBody>
      </p:sp>
      <p:sp>
        <p:nvSpPr>
          <p:cNvPr id="259" name="Phoenician…"/>
          <p:cNvSpPr txBox="1"/>
          <p:nvPr/>
        </p:nvSpPr>
        <p:spPr>
          <a:xfrm>
            <a:off x="1565274" y="2572344"/>
            <a:ext cx="118344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Phoenician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civilization</a:t>
            </a:r>
          </a:p>
        </p:txBody>
      </p:sp>
      <p:sp>
        <p:nvSpPr>
          <p:cNvPr id="260" name="Kingdom…"/>
          <p:cNvSpPr txBox="1"/>
          <p:nvPr/>
        </p:nvSpPr>
        <p:spPr>
          <a:xfrm>
            <a:off x="1521011" y="3155949"/>
            <a:ext cx="992572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Kingdom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of Israel</a:t>
            </a:r>
          </a:p>
        </p:txBody>
      </p:sp>
      <p:sp>
        <p:nvSpPr>
          <p:cNvPr id="261" name="Oval"/>
          <p:cNvSpPr/>
          <p:nvPr/>
        </p:nvSpPr>
        <p:spPr>
          <a:xfrm>
            <a:off x="6008789" y="7068491"/>
            <a:ext cx="377621" cy="302223"/>
          </a:xfrm>
          <a:prstGeom prst="ellipse">
            <a:avLst/>
          </a:prstGeom>
          <a:solidFill>
            <a:srgbClr val="F39019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262" name="Pyramids of Giza…"/>
          <p:cNvSpPr txBox="1"/>
          <p:nvPr/>
        </p:nvSpPr>
        <p:spPr>
          <a:xfrm>
            <a:off x="9594612" y="5162499"/>
            <a:ext cx="167030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Pyramids of Giza </a:t>
            </a:r>
          </a:p>
          <a:p>
            <a:pPr>
              <a:defRPr sz="1500"/>
            </a:pPr>
            <a:r>
              <a:t>are being built</a:t>
            </a:r>
          </a:p>
        </p:txBody>
      </p:sp>
      <p:sp>
        <p:nvSpPr>
          <p:cNvPr id="263" name="Hammurabi has issued…"/>
          <p:cNvSpPr txBox="1"/>
          <p:nvPr/>
        </p:nvSpPr>
        <p:spPr>
          <a:xfrm>
            <a:off x="9547811" y="1880541"/>
            <a:ext cx="2189037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Hammurabi has issued </a:t>
            </a:r>
          </a:p>
          <a:p>
            <a:pPr>
              <a:defRPr sz="1500"/>
            </a:pPr>
            <a:r>
              <a:t>his famous Law Code</a:t>
            </a:r>
          </a:p>
        </p:txBody>
      </p:sp>
      <p:sp>
        <p:nvSpPr>
          <p:cNvPr id="264" name="Well-laid out streets,…"/>
          <p:cNvSpPr txBox="1"/>
          <p:nvPr/>
        </p:nvSpPr>
        <p:spPr>
          <a:xfrm>
            <a:off x="9604995" y="3489573"/>
            <a:ext cx="1938910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Well-laid out streets, </a:t>
            </a:r>
          </a:p>
          <a:p>
            <a:pPr>
              <a:defRPr sz="1500"/>
            </a:pPr>
            <a:r>
              <a:t>drains and sewers</a:t>
            </a:r>
          </a:p>
        </p:txBody>
      </p:sp>
      <p:sp>
        <p:nvSpPr>
          <p:cNvPr id="265" name="The earliest cities…"/>
          <p:cNvSpPr txBox="1"/>
          <p:nvPr/>
        </p:nvSpPr>
        <p:spPr>
          <a:xfrm>
            <a:off x="9604995" y="4284760"/>
            <a:ext cx="1649540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The earliest cities</a:t>
            </a:r>
          </a:p>
          <a:p>
            <a:pPr>
              <a:defRPr sz="1500"/>
            </a:pPr>
            <a:r>
              <a:t>are appearing</a:t>
            </a:r>
          </a:p>
        </p:txBody>
      </p:sp>
      <p:sp>
        <p:nvSpPr>
          <p:cNvPr id="266" name="Oracle bones…"/>
          <p:cNvSpPr txBox="1"/>
          <p:nvPr/>
        </p:nvSpPr>
        <p:spPr>
          <a:xfrm>
            <a:off x="9662115" y="7573465"/>
            <a:ext cx="1374268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Oracle bones </a:t>
            </a:r>
          </a:p>
          <a:p>
            <a:pPr>
              <a:defRPr sz="1500"/>
            </a:pPr>
            <a:r>
              <a:t>are in use</a:t>
            </a:r>
          </a:p>
        </p:txBody>
      </p:sp>
      <p:sp>
        <p:nvSpPr>
          <p:cNvPr id="267" name="A great palace has…"/>
          <p:cNvSpPr txBox="1"/>
          <p:nvPr/>
        </p:nvSpPr>
        <p:spPr>
          <a:xfrm>
            <a:off x="9662937" y="5967014"/>
            <a:ext cx="200958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A great palace has </a:t>
            </a:r>
          </a:p>
          <a:p>
            <a:pPr>
              <a:defRPr sz="1500"/>
            </a:pPr>
            <a:r>
              <a:t>been built at Knossos </a:t>
            </a:r>
          </a:p>
        </p:txBody>
      </p:sp>
      <p:sp>
        <p:nvSpPr>
          <p:cNvPr id="268" name="Traders spread the…"/>
          <p:cNvSpPr txBox="1"/>
          <p:nvPr/>
        </p:nvSpPr>
        <p:spPr>
          <a:xfrm>
            <a:off x="9604995" y="2690415"/>
            <a:ext cx="1829563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Traders spread the </a:t>
            </a:r>
          </a:p>
          <a:p>
            <a:pPr>
              <a:defRPr sz="1500"/>
            </a:pPr>
            <a:r>
              <a:t>alphabet from here</a:t>
            </a:r>
          </a:p>
        </p:txBody>
      </p:sp>
      <p:sp>
        <p:nvSpPr>
          <p:cNvPr id="269" name="The Vedas are…"/>
          <p:cNvSpPr txBox="1"/>
          <p:nvPr/>
        </p:nvSpPr>
        <p:spPr>
          <a:xfrm>
            <a:off x="9579661" y="8304758"/>
            <a:ext cx="1564578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The Vedas are </a:t>
            </a:r>
          </a:p>
          <a:p>
            <a:pPr>
              <a:defRPr sz="1500"/>
            </a:pPr>
            <a:r>
              <a:t>being composed</a:t>
            </a:r>
          </a:p>
        </p:txBody>
      </p:sp>
      <p:sp>
        <p:nvSpPr>
          <p:cNvPr id="270" name="The Zhou dynasty has…"/>
          <p:cNvSpPr txBox="1"/>
          <p:nvPr/>
        </p:nvSpPr>
        <p:spPr>
          <a:xfrm>
            <a:off x="9585911" y="1134169"/>
            <a:ext cx="2514220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The Zhou dynasty has </a:t>
            </a:r>
          </a:p>
          <a:p>
            <a:pPr>
              <a:defRPr sz="1500"/>
            </a:pPr>
            <a:r>
              <a:t>replaced the Shang dynasty</a:t>
            </a:r>
          </a:p>
        </p:txBody>
      </p:sp>
      <p:sp>
        <p:nvSpPr>
          <p:cNvPr id="271" name="The Buddha is…"/>
          <p:cNvSpPr txBox="1"/>
          <p:nvPr/>
        </p:nvSpPr>
        <p:spPr>
          <a:xfrm>
            <a:off x="9646209" y="6813201"/>
            <a:ext cx="1406082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The Buddha is</a:t>
            </a:r>
          </a:p>
          <a:p>
            <a:pPr>
              <a:defRPr sz="1500"/>
            </a:pPr>
            <a:r>
              <a:t>teaching now</a:t>
            </a:r>
          </a:p>
        </p:txBody>
      </p:sp>
      <p:sp>
        <p:nvSpPr>
          <p:cNvPr id="272" name="Warlijke pharaohs expand…"/>
          <p:cNvSpPr txBox="1"/>
          <p:nvPr/>
        </p:nvSpPr>
        <p:spPr>
          <a:xfrm>
            <a:off x="9525778" y="479027"/>
            <a:ext cx="243630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Warlijke pharaohs expand </a:t>
            </a:r>
          </a:p>
          <a:p>
            <a:pPr>
              <a:defRPr sz="1500"/>
            </a:pPr>
            <a:r>
              <a:t>Egypt’s borders</a:t>
            </a:r>
          </a:p>
        </p:txBody>
      </p:sp>
      <p:sp>
        <p:nvSpPr>
          <p:cNvPr id="273" name="The Zhou dynasty has…"/>
          <p:cNvSpPr txBox="1"/>
          <p:nvPr/>
        </p:nvSpPr>
        <p:spPr>
          <a:xfrm>
            <a:off x="3118603" y="7619304"/>
            <a:ext cx="2514220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The Zhou dynasty has </a:t>
            </a:r>
          </a:p>
          <a:p>
            <a:pPr>
              <a:defRPr sz="1500"/>
            </a:pPr>
            <a:r>
              <a:t>replaced the Shang dynasty</a:t>
            </a:r>
          </a:p>
        </p:txBody>
      </p:sp>
      <p:sp>
        <p:nvSpPr>
          <p:cNvPr id="274" name="Confucius is…"/>
          <p:cNvSpPr txBox="1"/>
          <p:nvPr/>
        </p:nvSpPr>
        <p:spPr>
          <a:xfrm>
            <a:off x="3861170" y="8274346"/>
            <a:ext cx="1257873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Confucius is</a:t>
            </a:r>
          </a:p>
          <a:p>
            <a:pPr>
              <a:defRPr sz="1500"/>
            </a:pPr>
            <a:r>
              <a:t>teaching now</a:t>
            </a:r>
          </a:p>
        </p:txBody>
      </p:sp>
      <p:sp>
        <p:nvSpPr>
          <p:cNvPr id="275" name="King Nebuchadnezzar…"/>
          <p:cNvSpPr txBox="1"/>
          <p:nvPr/>
        </p:nvSpPr>
        <p:spPr>
          <a:xfrm>
            <a:off x="6605720" y="8304758"/>
            <a:ext cx="2083499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King Nebuchadnezzar</a:t>
            </a:r>
          </a:p>
          <a:p>
            <a:pPr>
              <a:defRPr sz="1500"/>
            </a:pPr>
            <a:r>
              <a:t> reigns</a:t>
            </a:r>
          </a:p>
        </p:txBody>
      </p:sp>
      <p:sp>
        <p:nvSpPr>
          <p:cNvPr id="276" name="The Olympic games are…"/>
          <p:cNvSpPr txBox="1"/>
          <p:nvPr/>
        </p:nvSpPr>
        <p:spPr>
          <a:xfrm>
            <a:off x="269295" y="7619304"/>
            <a:ext cx="2259902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The Olympic games are </a:t>
            </a:r>
          </a:p>
          <a:p>
            <a:pPr>
              <a:defRPr sz="1500"/>
            </a:pPr>
            <a:r>
              <a:t>now held every 4 years</a:t>
            </a:r>
          </a:p>
        </p:txBody>
      </p:sp>
      <p:sp>
        <p:nvSpPr>
          <p:cNvPr id="277" name="Athens has becomes…"/>
          <p:cNvSpPr txBox="1"/>
          <p:nvPr/>
        </p:nvSpPr>
        <p:spPr>
          <a:xfrm>
            <a:off x="6637342" y="7572175"/>
            <a:ext cx="2020254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Athens has becomes </a:t>
            </a:r>
          </a:p>
          <a:p>
            <a:pPr>
              <a:defRPr sz="1500"/>
            </a:pPr>
            <a:r>
              <a:t>a democracy</a:t>
            </a:r>
          </a:p>
        </p:txBody>
      </p:sp>
      <p:sp>
        <p:nvSpPr>
          <p:cNvPr id="278" name="Cyrus the Great…"/>
          <p:cNvSpPr txBox="1"/>
          <p:nvPr/>
        </p:nvSpPr>
        <p:spPr>
          <a:xfrm>
            <a:off x="813155" y="8190458"/>
            <a:ext cx="1561339" cy="78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Cyrus the Great </a:t>
            </a:r>
          </a:p>
          <a:p>
            <a:pPr>
              <a:defRPr sz="1500"/>
            </a:pPr>
            <a:r>
              <a:t>has conquered </a:t>
            </a:r>
          </a:p>
          <a:p>
            <a:pPr>
              <a:defRPr sz="1500"/>
            </a:pPr>
            <a:r>
              <a:t>a huge empire</a:t>
            </a:r>
          </a:p>
        </p:txBody>
      </p:sp>
      <p:sp>
        <p:nvSpPr>
          <p:cNvPr id="279" name="Mesopotamian…"/>
          <p:cNvSpPr txBox="1"/>
          <p:nvPr/>
        </p:nvSpPr>
        <p:spPr>
          <a:xfrm>
            <a:off x="2443592" y="3009899"/>
            <a:ext cx="150091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Mesopotamian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civilization</a:t>
            </a:r>
          </a:p>
        </p:txBody>
      </p:sp>
      <p:sp>
        <p:nvSpPr>
          <p:cNvPr id="280" name="Egyptian…"/>
          <p:cNvSpPr txBox="1"/>
          <p:nvPr/>
        </p:nvSpPr>
        <p:spPr>
          <a:xfrm>
            <a:off x="1392652" y="3818135"/>
            <a:ext cx="108819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Egyptian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civilization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dissolv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Rectangle"/>
          <p:cNvSpPr/>
          <p:nvPr/>
        </p:nvSpPr>
        <p:spPr>
          <a:xfrm>
            <a:off x="-74018" y="-694334"/>
            <a:ext cx="13152836" cy="1079797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b"/>
          <a:lstStyle/>
          <a:p>
            <a:pPr>
              <a:defRPr sz="8000">
                <a:solidFill>
                  <a:srgbClr val="FFFFFF"/>
                </a:solidFill>
              </a:defRPr>
            </a:pPr>
          </a:p>
        </p:txBody>
      </p:sp>
      <p:pic>
        <p:nvPicPr>
          <p:cNvPr id="283" name="Civs700bce.png" descr="Civs700bc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4000" y="330200"/>
            <a:ext cx="8890000" cy="64897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94" name="Group"/>
          <p:cNvGrpSpPr/>
          <p:nvPr/>
        </p:nvGrpSpPr>
        <p:grpSpPr>
          <a:xfrm>
            <a:off x="355600" y="7010399"/>
            <a:ext cx="8704624" cy="418409"/>
            <a:chOff x="0" y="0"/>
            <a:chExt cx="8704623" cy="418407"/>
          </a:xfrm>
        </p:grpSpPr>
        <p:sp>
          <p:nvSpPr>
            <p:cNvPr id="284" name="Line"/>
            <p:cNvSpPr/>
            <p:nvPr/>
          </p:nvSpPr>
          <p:spPr>
            <a:xfrm>
              <a:off x="1501981" y="209202"/>
              <a:ext cx="1428289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85" name="Line"/>
            <p:cNvSpPr/>
            <p:nvPr/>
          </p:nvSpPr>
          <p:spPr>
            <a:xfrm>
              <a:off x="2924381" y="209202"/>
              <a:ext cx="1428289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86" name="Line"/>
            <p:cNvSpPr/>
            <p:nvPr/>
          </p:nvSpPr>
          <p:spPr>
            <a:xfrm>
              <a:off x="4372181" y="209202"/>
              <a:ext cx="1428288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87" name="Line"/>
            <p:cNvSpPr/>
            <p:nvPr/>
          </p:nvSpPr>
          <p:spPr>
            <a:xfrm>
              <a:off x="5807281" y="209202"/>
              <a:ext cx="1428288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grpSp>
          <p:nvGrpSpPr>
            <p:cNvPr id="290" name="Group"/>
            <p:cNvGrpSpPr/>
            <p:nvPr/>
          </p:nvGrpSpPr>
          <p:grpSpPr>
            <a:xfrm>
              <a:off x="0" y="-1"/>
              <a:ext cx="1270001" cy="418409"/>
              <a:chOff x="0" y="0"/>
              <a:chExt cx="1270000" cy="418407"/>
            </a:xfrm>
          </p:grpSpPr>
          <p:sp>
            <p:nvSpPr>
              <p:cNvPr id="288" name="Rectangle"/>
              <p:cNvSpPr/>
              <p:nvPr/>
            </p:nvSpPr>
            <p:spPr>
              <a:xfrm>
                <a:off x="-1" y="-1"/>
                <a:ext cx="1270001" cy="418409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/>
                </a:pPr>
              </a:p>
            </p:txBody>
          </p:sp>
          <p:sp>
            <p:nvSpPr>
              <p:cNvPr id="289" name="4000 BCE"/>
              <p:cNvSpPr txBox="1"/>
              <p:nvPr/>
            </p:nvSpPr>
            <p:spPr>
              <a:xfrm>
                <a:off x="34682" y="12352"/>
                <a:ext cx="1200634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/>
                </a:lvl1pPr>
              </a:lstStyle>
              <a:p>
                <a:pPr/>
                <a:r>
                  <a:t>4000 BCE</a:t>
                </a:r>
              </a:p>
            </p:txBody>
          </p:sp>
        </p:grpSp>
        <p:grpSp>
          <p:nvGrpSpPr>
            <p:cNvPr id="293" name="Group"/>
            <p:cNvGrpSpPr/>
            <p:nvPr/>
          </p:nvGrpSpPr>
          <p:grpSpPr>
            <a:xfrm>
              <a:off x="7434622" y="-1"/>
              <a:ext cx="1270002" cy="418409"/>
              <a:chOff x="0" y="0"/>
              <a:chExt cx="1270001" cy="418407"/>
            </a:xfrm>
          </p:grpSpPr>
          <p:sp>
            <p:nvSpPr>
              <p:cNvPr id="291" name="Rectangle"/>
              <p:cNvSpPr/>
              <p:nvPr/>
            </p:nvSpPr>
            <p:spPr>
              <a:xfrm>
                <a:off x="-1" y="-1"/>
                <a:ext cx="1270003" cy="418409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/>
                </a:pPr>
              </a:p>
            </p:txBody>
          </p:sp>
          <p:sp>
            <p:nvSpPr>
              <p:cNvPr id="292" name="1 CE"/>
              <p:cNvSpPr txBox="1"/>
              <p:nvPr/>
            </p:nvSpPr>
            <p:spPr>
              <a:xfrm>
                <a:off x="303651" y="12352"/>
                <a:ext cx="637198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/>
                </a:lvl1pPr>
              </a:lstStyle>
              <a:p>
                <a:pPr/>
                <a:r>
                  <a:t>1 CE</a:t>
                </a:r>
              </a:p>
            </p:txBody>
          </p:sp>
        </p:grpSp>
      </p:grpSp>
      <p:grpSp>
        <p:nvGrpSpPr>
          <p:cNvPr id="297" name="700 BCE"/>
          <p:cNvGrpSpPr/>
          <p:nvPr/>
        </p:nvGrpSpPr>
        <p:grpSpPr>
          <a:xfrm>
            <a:off x="4394199" y="381000"/>
            <a:ext cx="1479089" cy="596900"/>
            <a:chOff x="0" y="0"/>
            <a:chExt cx="1479087" cy="596900"/>
          </a:xfrm>
        </p:grpSpPr>
        <p:sp>
          <p:nvSpPr>
            <p:cNvPr id="295" name="Rectangle"/>
            <p:cNvSpPr/>
            <p:nvPr/>
          </p:nvSpPr>
          <p:spPr>
            <a:xfrm>
              <a:off x="-1" y="0"/>
              <a:ext cx="1479089" cy="596900"/>
            </a:xfrm>
            <a:prstGeom prst="rect">
              <a:avLst/>
            </a:prstGeom>
            <a:noFill/>
            <a:ln w="50800" cap="flat">
              <a:solidFill>
                <a:srgbClr val="FF93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b="1" sz="1900">
                  <a:solidFill>
                    <a:srgbClr val="002452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296" name="700 BCE"/>
            <p:cNvSpPr txBox="1"/>
            <p:nvPr/>
          </p:nvSpPr>
          <p:spPr>
            <a:xfrm>
              <a:off x="-1" y="101600"/>
              <a:ext cx="1479089" cy="393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b="1" sz="1900">
                  <a:solidFill>
                    <a:srgbClr val="002452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pPr/>
              <a:r>
                <a:t>700 BCE</a:t>
              </a:r>
            </a:p>
          </p:txBody>
        </p:sp>
      </p:grpSp>
      <p:sp>
        <p:nvSpPr>
          <p:cNvPr id="298" name="Chinese…"/>
          <p:cNvSpPr txBox="1"/>
          <p:nvPr/>
        </p:nvSpPr>
        <p:spPr>
          <a:xfrm>
            <a:off x="7868294" y="2870992"/>
            <a:ext cx="108819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Chinese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civilization</a:t>
            </a:r>
          </a:p>
        </p:txBody>
      </p:sp>
      <p:sp>
        <p:nvSpPr>
          <p:cNvPr id="299" name="Assyrian…"/>
          <p:cNvSpPr txBox="1"/>
          <p:nvPr/>
        </p:nvSpPr>
        <p:spPr>
          <a:xfrm>
            <a:off x="2344089" y="2895599"/>
            <a:ext cx="97201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Assyrian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Empire</a:t>
            </a:r>
          </a:p>
        </p:txBody>
      </p:sp>
      <p:sp>
        <p:nvSpPr>
          <p:cNvPr id="300" name="Aryan…"/>
          <p:cNvSpPr txBox="1"/>
          <p:nvPr/>
        </p:nvSpPr>
        <p:spPr>
          <a:xfrm>
            <a:off x="4772087" y="3295649"/>
            <a:ext cx="111982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Aryan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Civilization</a:t>
            </a:r>
          </a:p>
        </p:txBody>
      </p:sp>
      <p:sp>
        <p:nvSpPr>
          <p:cNvPr id="301" name="Greek…"/>
          <p:cNvSpPr txBox="1"/>
          <p:nvPr/>
        </p:nvSpPr>
        <p:spPr>
          <a:xfrm>
            <a:off x="642311" y="2536824"/>
            <a:ext cx="108819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Greek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civilization</a:t>
            </a:r>
          </a:p>
        </p:txBody>
      </p:sp>
      <p:sp>
        <p:nvSpPr>
          <p:cNvPr id="302" name="Oval"/>
          <p:cNvSpPr/>
          <p:nvPr/>
        </p:nvSpPr>
        <p:spPr>
          <a:xfrm>
            <a:off x="6465989" y="7068491"/>
            <a:ext cx="377621" cy="302223"/>
          </a:xfrm>
          <a:prstGeom prst="ellipse">
            <a:avLst/>
          </a:prstGeom>
          <a:solidFill>
            <a:srgbClr val="F39019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303" name="Pyramids of Giza…"/>
          <p:cNvSpPr txBox="1"/>
          <p:nvPr/>
        </p:nvSpPr>
        <p:spPr>
          <a:xfrm>
            <a:off x="9594612" y="5162499"/>
            <a:ext cx="167030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Pyramids of Giza </a:t>
            </a:r>
          </a:p>
          <a:p>
            <a:pPr>
              <a:defRPr sz="1500"/>
            </a:pPr>
            <a:r>
              <a:t>are being built</a:t>
            </a:r>
          </a:p>
        </p:txBody>
      </p:sp>
      <p:sp>
        <p:nvSpPr>
          <p:cNvPr id="304" name="Hammurabi has issued…"/>
          <p:cNvSpPr txBox="1"/>
          <p:nvPr/>
        </p:nvSpPr>
        <p:spPr>
          <a:xfrm>
            <a:off x="9547811" y="1880541"/>
            <a:ext cx="2189037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Hammurabi has issued </a:t>
            </a:r>
          </a:p>
          <a:p>
            <a:pPr>
              <a:defRPr sz="1500"/>
            </a:pPr>
            <a:r>
              <a:t>his famous Law Code</a:t>
            </a:r>
          </a:p>
        </p:txBody>
      </p:sp>
      <p:sp>
        <p:nvSpPr>
          <p:cNvPr id="305" name="Well-laid out streets,…"/>
          <p:cNvSpPr txBox="1"/>
          <p:nvPr/>
        </p:nvSpPr>
        <p:spPr>
          <a:xfrm>
            <a:off x="9604995" y="3489573"/>
            <a:ext cx="1938910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Well-laid out streets, </a:t>
            </a:r>
          </a:p>
          <a:p>
            <a:pPr>
              <a:defRPr sz="1500"/>
            </a:pPr>
            <a:r>
              <a:t>drains and sewers</a:t>
            </a:r>
          </a:p>
        </p:txBody>
      </p:sp>
      <p:sp>
        <p:nvSpPr>
          <p:cNvPr id="306" name="The earliest cities…"/>
          <p:cNvSpPr txBox="1"/>
          <p:nvPr/>
        </p:nvSpPr>
        <p:spPr>
          <a:xfrm>
            <a:off x="9604995" y="4284760"/>
            <a:ext cx="1649540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The earliest cities</a:t>
            </a:r>
          </a:p>
          <a:p>
            <a:pPr>
              <a:defRPr sz="1500"/>
            </a:pPr>
            <a:r>
              <a:t>are appearing</a:t>
            </a:r>
          </a:p>
        </p:txBody>
      </p:sp>
      <p:sp>
        <p:nvSpPr>
          <p:cNvPr id="307" name="Oracle bones…"/>
          <p:cNvSpPr txBox="1"/>
          <p:nvPr/>
        </p:nvSpPr>
        <p:spPr>
          <a:xfrm>
            <a:off x="9662115" y="7573465"/>
            <a:ext cx="1374268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Oracle bones </a:t>
            </a:r>
          </a:p>
          <a:p>
            <a:pPr>
              <a:defRPr sz="1500"/>
            </a:pPr>
            <a:r>
              <a:t>are in use</a:t>
            </a:r>
          </a:p>
        </p:txBody>
      </p:sp>
      <p:sp>
        <p:nvSpPr>
          <p:cNvPr id="308" name="A great palace has…"/>
          <p:cNvSpPr txBox="1"/>
          <p:nvPr/>
        </p:nvSpPr>
        <p:spPr>
          <a:xfrm>
            <a:off x="9662937" y="5967014"/>
            <a:ext cx="200958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A great palace has </a:t>
            </a:r>
          </a:p>
          <a:p>
            <a:pPr>
              <a:defRPr sz="1500"/>
            </a:pPr>
            <a:r>
              <a:t>been built at Knossos </a:t>
            </a:r>
          </a:p>
        </p:txBody>
      </p:sp>
      <p:sp>
        <p:nvSpPr>
          <p:cNvPr id="309" name="Traders spread the…"/>
          <p:cNvSpPr txBox="1"/>
          <p:nvPr/>
        </p:nvSpPr>
        <p:spPr>
          <a:xfrm>
            <a:off x="9604995" y="2690415"/>
            <a:ext cx="1829563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Traders spread the </a:t>
            </a:r>
          </a:p>
          <a:p>
            <a:pPr>
              <a:defRPr sz="1500"/>
            </a:pPr>
            <a:r>
              <a:t>alphabet from here</a:t>
            </a:r>
          </a:p>
        </p:txBody>
      </p:sp>
      <p:sp>
        <p:nvSpPr>
          <p:cNvPr id="310" name="The Vedas are…"/>
          <p:cNvSpPr txBox="1"/>
          <p:nvPr/>
        </p:nvSpPr>
        <p:spPr>
          <a:xfrm>
            <a:off x="9579661" y="8304758"/>
            <a:ext cx="1564578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The Vedas are </a:t>
            </a:r>
          </a:p>
          <a:p>
            <a:pPr>
              <a:defRPr sz="1500"/>
            </a:pPr>
            <a:r>
              <a:t>being composed</a:t>
            </a:r>
          </a:p>
        </p:txBody>
      </p:sp>
      <p:sp>
        <p:nvSpPr>
          <p:cNvPr id="311" name="The Zhou dynasty has…"/>
          <p:cNvSpPr txBox="1"/>
          <p:nvPr/>
        </p:nvSpPr>
        <p:spPr>
          <a:xfrm>
            <a:off x="9585911" y="1134169"/>
            <a:ext cx="2514220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The Zhou dynasty has </a:t>
            </a:r>
          </a:p>
          <a:p>
            <a:pPr>
              <a:defRPr sz="1500"/>
            </a:pPr>
            <a:r>
              <a:t>replaced the Shang dynasty</a:t>
            </a:r>
          </a:p>
        </p:txBody>
      </p:sp>
      <p:sp>
        <p:nvSpPr>
          <p:cNvPr id="312" name="The Buddha is…"/>
          <p:cNvSpPr txBox="1"/>
          <p:nvPr/>
        </p:nvSpPr>
        <p:spPr>
          <a:xfrm>
            <a:off x="9646209" y="6813201"/>
            <a:ext cx="1406082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The Buddha is</a:t>
            </a:r>
          </a:p>
          <a:p>
            <a:pPr>
              <a:defRPr sz="1500"/>
            </a:pPr>
            <a:r>
              <a:t>teaching now</a:t>
            </a:r>
          </a:p>
        </p:txBody>
      </p:sp>
      <p:sp>
        <p:nvSpPr>
          <p:cNvPr id="313" name="Warlijke pharaohs expand…"/>
          <p:cNvSpPr txBox="1"/>
          <p:nvPr/>
        </p:nvSpPr>
        <p:spPr>
          <a:xfrm>
            <a:off x="9525778" y="479027"/>
            <a:ext cx="243630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Warlijke pharaohs expand </a:t>
            </a:r>
          </a:p>
          <a:p>
            <a:pPr>
              <a:defRPr sz="1500"/>
            </a:pPr>
            <a:r>
              <a:t>Egypt’s borders</a:t>
            </a:r>
          </a:p>
        </p:txBody>
      </p:sp>
      <p:sp>
        <p:nvSpPr>
          <p:cNvPr id="314" name="The Zhou dynasty has…"/>
          <p:cNvSpPr txBox="1"/>
          <p:nvPr/>
        </p:nvSpPr>
        <p:spPr>
          <a:xfrm>
            <a:off x="3118603" y="7619304"/>
            <a:ext cx="2514220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The Zhou dynasty has </a:t>
            </a:r>
          </a:p>
          <a:p>
            <a:pPr>
              <a:defRPr sz="1500"/>
            </a:pPr>
            <a:r>
              <a:t>replaced the Shang dynasty</a:t>
            </a:r>
          </a:p>
        </p:txBody>
      </p:sp>
      <p:sp>
        <p:nvSpPr>
          <p:cNvPr id="315" name="Confucius is…"/>
          <p:cNvSpPr txBox="1"/>
          <p:nvPr/>
        </p:nvSpPr>
        <p:spPr>
          <a:xfrm>
            <a:off x="3861170" y="8274346"/>
            <a:ext cx="1257873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Confucius is</a:t>
            </a:r>
          </a:p>
          <a:p>
            <a:pPr>
              <a:defRPr sz="1500"/>
            </a:pPr>
            <a:r>
              <a:t>teaching now</a:t>
            </a:r>
          </a:p>
        </p:txBody>
      </p:sp>
      <p:sp>
        <p:nvSpPr>
          <p:cNvPr id="316" name="King Nebuchadnezzar…"/>
          <p:cNvSpPr txBox="1"/>
          <p:nvPr/>
        </p:nvSpPr>
        <p:spPr>
          <a:xfrm>
            <a:off x="6605720" y="8304758"/>
            <a:ext cx="2083499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King Nebuchadnezzar</a:t>
            </a:r>
          </a:p>
          <a:p>
            <a:pPr>
              <a:defRPr sz="1500"/>
            </a:pPr>
            <a:r>
              <a:t> reigns</a:t>
            </a:r>
          </a:p>
        </p:txBody>
      </p:sp>
      <p:sp>
        <p:nvSpPr>
          <p:cNvPr id="317" name="The Olympic games are…"/>
          <p:cNvSpPr txBox="1"/>
          <p:nvPr/>
        </p:nvSpPr>
        <p:spPr>
          <a:xfrm>
            <a:off x="269295" y="7619304"/>
            <a:ext cx="2259902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The Olympic games are </a:t>
            </a:r>
          </a:p>
          <a:p>
            <a:pPr>
              <a:defRPr sz="1500"/>
            </a:pPr>
            <a:r>
              <a:t>now held every 4 years</a:t>
            </a:r>
          </a:p>
        </p:txBody>
      </p:sp>
      <p:sp>
        <p:nvSpPr>
          <p:cNvPr id="318" name="Athens has becomes…"/>
          <p:cNvSpPr txBox="1"/>
          <p:nvPr/>
        </p:nvSpPr>
        <p:spPr>
          <a:xfrm>
            <a:off x="6637342" y="7572175"/>
            <a:ext cx="2020254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Athens has becomes </a:t>
            </a:r>
          </a:p>
          <a:p>
            <a:pPr>
              <a:defRPr sz="1500"/>
            </a:pPr>
            <a:r>
              <a:t>a democracy</a:t>
            </a:r>
          </a:p>
        </p:txBody>
      </p:sp>
      <p:sp>
        <p:nvSpPr>
          <p:cNvPr id="319" name="Cyrus the Great…"/>
          <p:cNvSpPr txBox="1"/>
          <p:nvPr/>
        </p:nvSpPr>
        <p:spPr>
          <a:xfrm>
            <a:off x="813155" y="8190458"/>
            <a:ext cx="1561339" cy="78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Cyrus the Great </a:t>
            </a:r>
          </a:p>
          <a:p>
            <a:pPr>
              <a:defRPr sz="1500"/>
            </a:pPr>
            <a:r>
              <a:t>has conquered </a:t>
            </a:r>
          </a:p>
          <a:p>
            <a:pPr>
              <a:defRPr sz="1500"/>
            </a:pPr>
            <a:r>
              <a:t>a huge empire</a:t>
            </a:r>
          </a:p>
        </p:txBody>
      </p:sp>
      <p:sp>
        <p:nvSpPr>
          <p:cNvPr id="320" name="Egyptian…"/>
          <p:cNvSpPr txBox="1"/>
          <p:nvPr/>
        </p:nvSpPr>
        <p:spPr>
          <a:xfrm>
            <a:off x="1392652" y="3818135"/>
            <a:ext cx="108819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Egyptian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civilization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dissolve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Rectangle"/>
          <p:cNvSpPr/>
          <p:nvPr/>
        </p:nvSpPr>
        <p:spPr>
          <a:xfrm>
            <a:off x="-74018" y="-694334"/>
            <a:ext cx="13152836" cy="1079797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b"/>
          <a:lstStyle/>
          <a:p>
            <a:pPr>
              <a:defRPr sz="8000">
                <a:solidFill>
                  <a:srgbClr val="FFFFFF"/>
                </a:solidFill>
              </a:defRPr>
            </a:pPr>
          </a:p>
        </p:txBody>
      </p:sp>
      <p:pic>
        <p:nvPicPr>
          <p:cNvPr id="323" name="Civs600bce.jpg" descr="Civs600bc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4000" y="330200"/>
            <a:ext cx="8890000" cy="64897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34" name="Group"/>
          <p:cNvGrpSpPr/>
          <p:nvPr/>
        </p:nvGrpSpPr>
        <p:grpSpPr>
          <a:xfrm>
            <a:off x="355600" y="7010399"/>
            <a:ext cx="8704624" cy="418409"/>
            <a:chOff x="0" y="0"/>
            <a:chExt cx="8704623" cy="418407"/>
          </a:xfrm>
        </p:grpSpPr>
        <p:sp>
          <p:nvSpPr>
            <p:cNvPr id="324" name="Line"/>
            <p:cNvSpPr/>
            <p:nvPr/>
          </p:nvSpPr>
          <p:spPr>
            <a:xfrm>
              <a:off x="1501981" y="209202"/>
              <a:ext cx="1428289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25" name="Line"/>
            <p:cNvSpPr/>
            <p:nvPr/>
          </p:nvSpPr>
          <p:spPr>
            <a:xfrm>
              <a:off x="2924381" y="209202"/>
              <a:ext cx="1428289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26" name="Line"/>
            <p:cNvSpPr/>
            <p:nvPr/>
          </p:nvSpPr>
          <p:spPr>
            <a:xfrm>
              <a:off x="4372181" y="209202"/>
              <a:ext cx="1428288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27" name="Line"/>
            <p:cNvSpPr/>
            <p:nvPr/>
          </p:nvSpPr>
          <p:spPr>
            <a:xfrm>
              <a:off x="5807281" y="209202"/>
              <a:ext cx="1428288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grpSp>
          <p:nvGrpSpPr>
            <p:cNvPr id="330" name="Group"/>
            <p:cNvGrpSpPr/>
            <p:nvPr/>
          </p:nvGrpSpPr>
          <p:grpSpPr>
            <a:xfrm>
              <a:off x="0" y="-1"/>
              <a:ext cx="1270001" cy="418409"/>
              <a:chOff x="0" y="0"/>
              <a:chExt cx="1270000" cy="418407"/>
            </a:xfrm>
          </p:grpSpPr>
          <p:sp>
            <p:nvSpPr>
              <p:cNvPr id="328" name="Rectangle"/>
              <p:cNvSpPr/>
              <p:nvPr/>
            </p:nvSpPr>
            <p:spPr>
              <a:xfrm>
                <a:off x="-1" y="-1"/>
                <a:ext cx="1270001" cy="418409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/>
                </a:pPr>
              </a:p>
            </p:txBody>
          </p:sp>
          <p:sp>
            <p:nvSpPr>
              <p:cNvPr id="329" name="4000 BCE"/>
              <p:cNvSpPr txBox="1"/>
              <p:nvPr/>
            </p:nvSpPr>
            <p:spPr>
              <a:xfrm>
                <a:off x="34682" y="12352"/>
                <a:ext cx="1200634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/>
                </a:lvl1pPr>
              </a:lstStyle>
              <a:p>
                <a:pPr/>
                <a:r>
                  <a:t>4000 BCE</a:t>
                </a:r>
              </a:p>
            </p:txBody>
          </p:sp>
        </p:grpSp>
        <p:grpSp>
          <p:nvGrpSpPr>
            <p:cNvPr id="333" name="Group"/>
            <p:cNvGrpSpPr/>
            <p:nvPr/>
          </p:nvGrpSpPr>
          <p:grpSpPr>
            <a:xfrm>
              <a:off x="7434622" y="-1"/>
              <a:ext cx="1270002" cy="418409"/>
              <a:chOff x="0" y="0"/>
              <a:chExt cx="1270001" cy="418407"/>
            </a:xfrm>
          </p:grpSpPr>
          <p:sp>
            <p:nvSpPr>
              <p:cNvPr id="331" name="Rectangle"/>
              <p:cNvSpPr/>
              <p:nvPr/>
            </p:nvSpPr>
            <p:spPr>
              <a:xfrm>
                <a:off x="-1" y="-1"/>
                <a:ext cx="1270003" cy="418409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/>
                </a:pPr>
              </a:p>
            </p:txBody>
          </p:sp>
          <p:sp>
            <p:nvSpPr>
              <p:cNvPr id="332" name="1 CE"/>
              <p:cNvSpPr txBox="1"/>
              <p:nvPr/>
            </p:nvSpPr>
            <p:spPr>
              <a:xfrm>
                <a:off x="303651" y="12352"/>
                <a:ext cx="637198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/>
                </a:lvl1pPr>
              </a:lstStyle>
              <a:p>
                <a:pPr/>
                <a:r>
                  <a:t>1 CE</a:t>
                </a:r>
              </a:p>
            </p:txBody>
          </p:sp>
        </p:grpSp>
      </p:grpSp>
      <p:grpSp>
        <p:nvGrpSpPr>
          <p:cNvPr id="337" name="600 BCE"/>
          <p:cNvGrpSpPr/>
          <p:nvPr/>
        </p:nvGrpSpPr>
        <p:grpSpPr>
          <a:xfrm>
            <a:off x="4394199" y="381000"/>
            <a:ext cx="1479089" cy="596900"/>
            <a:chOff x="0" y="0"/>
            <a:chExt cx="1479087" cy="596900"/>
          </a:xfrm>
        </p:grpSpPr>
        <p:sp>
          <p:nvSpPr>
            <p:cNvPr id="335" name="Rectangle"/>
            <p:cNvSpPr/>
            <p:nvPr/>
          </p:nvSpPr>
          <p:spPr>
            <a:xfrm>
              <a:off x="-1" y="0"/>
              <a:ext cx="1479089" cy="596900"/>
            </a:xfrm>
            <a:prstGeom prst="rect">
              <a:avLst/>
            </a:prstGeom>
            <a:noFill/>
            <a:ln w="50800" cap="flat">
              <a:solidFill>
                <a:srgbClr val="FF93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b="1" sz="1900">
                  <a:solidFill>
                    <a:srgbClr val="002452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336" name="600 BCE"/>
            <p:cNvSpPr txBox="1"/>
            <p:nvPr/>
          </p:nvSpPr>
          <p:spPr>
            <a:xfrm>
              <a:off x="-1" y="101600"/>
              <a:ext cx="1479089" cy="393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b="1" sz="1900">
                  <a:solidFill>
                    <a:srgbClr val="002452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pPr/>
              <a:r>
                <a:t>600 BCE</a:t>
              </a:r>
            </a:p>
          </p:txBody>
        </p:sp>
      </p:grpSp>
      <p:sp>
        <p:nvSpPr>
          <p:cNvPr id="338" name="Assyrian…"/>
          <p:cNvSpPr txBox="1"/>
          <p:nvPr/>
        </p:nvSpPr>
        <p:spPr>
          <a:xfrm>
            <a:off x="2106119" y="2897981"/>
            <a:ext cx="119395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Babylonian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Empire</a:t>
            </a:r>
          </a:p>
        </p:txBody>
      </p:sp>
      <p:sp>
        <p:nvSpPr>
          <p:cNvPr id="339" name="Aryan…"/>
          <p:cNvSpPr txBox="1"/>
          <p:nvPr/>
        </p:nvSpPr>
        <p:spPr>
          <a:xfrm>
            <a:off x="5051487" y="3542703"/>
            <a:ext cx="111982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Aryan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Civilization</a:t>
            </a:r>
          </a:p>
        </p:txBody>
      </p:sp>
      <p:sp>
        <p:nvSpPr>
          <p:cNvPr id="340" name="Oval"/>
          <p:cNvSpPr/>
          <p:nvPr/>
        </p:nvSpPr>
        <p:spPr>
          <a:xfrm>
            <a:off x="6605691" y="7068491"/>
            <a:ext cx="377621" cy="302223"/>
          </a:xfrm>
          <a:prstGeom prst="ellipse">
            <a:avLst/>
          </a:prstGeom>
          <a:solidFill>
            <a:srgbClr val="F39019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341" name="Pyramids of Giza…"/>
          <p:cNvSpPr txBox="1"/>
          <p:nvPr/>
        </p:nvSpPr>
        <p:spPr>
          <a:xfrm>
            <a:off x="9594612" y="5162499"/>
            <a:ext cx="167030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Pyramids of Giza </a:t>
            </a:r>
          </a:p>
          <a:p>
            <a:pPr>
              <a:defRPr sz="1500"/>
            </a:pPr>
            <a:r>
              <a:t>are being built</a:t>
            </a:r>
          </a:p>
        </p:txBody>
      </p:sp>
      <p:sp>
        <p:nvSpPr>
          <p:cNvPr id="342" name="Hammurabi has issued…"/>
          <p:cNvSpPr txBox="1"/>
          <p:nvPr/>
        </p:nvSpPr>
        <p:spPr>
          <a:xfrm>
            <a:off x="9547811" y="1880541"/>
            <a:ext cx="2189037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Hammurabi has issued </a:t>
            </a:r>
          </a:p>
          <a:p>
            <a:pPr>
              <a:defRPr sz="1500"/>
            </a:pPr>
            <a:r>
              <a:t>his famous Law Code</a:t>
            </a:r>
          </a:p>
        </p:txBody>
      </p:sp>
      <p:sp>
        <p:nvSpPr>
          <p:cNvPr id="343" name="Well-laid out streets,…"/>
          <p:cNvSpPr txBox="1"/>
          <p:nvPr/>
        </p:nvSpPr>
        <p:spPr>
          <a:xfrm>
            <a:off x="9604995" y="3489573"/>
            <a:ext cx="1938910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Well-laid out streets, </a:t>
            </a:r>
          </a:p>
          <a:p>
            <a:pPr>
              <a:defRPr sz="1500"/>
            </a:pPr>
            <a:r>
              <a:t>drains and sewers</a:t>
            </a:r>
          </a:p>
        </p:txBody>
      </p:sp>
      <p:sp>
        <p:nvSpPr>
          <p:cNvPr id="344" name="The earliest cities…"/>
          <p:cNvSpPr txBox="1"/>
          <p:nvPr/>
        </p:nvSpPr>
        <p:spPr>
          <a:xfrm>
            <a:off x="9604995" y="4284760"/>
            <a:ext cx="1649540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The earliest cities</a:t>
            </a:r>
          </a:p>
          <a:p>
            <a:pPr>
              <a:defRPr sz="1500"/>
            </a:pPr>
            <a:r>
              <a:t>are appearing</a:t>
            </a:r>
          </a:p>
        </p:txBody>
      </p:sp>
      <p:sp>
        <p:nvSpPr>
          <p:cNvPr id="345" name="Oracle bones…"/>
          <p:cNvSpPr txBox="1"/>
          <p:nvPr/>
        </p:nvSpPr>
        <p:spPr>
          <a:xfrm>
            <a:off x="9662115" y="7573465"/>
            <a:ext cx="1374268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Oracle bones </a:t>
            </a:r>
          </a:p>
          <a:p>
            <a:pPr>
              <a:defRPr sz="1500"/>
            </a:pPr>
            <a:r>
              <a:t>are in use</a:t>
            </a:r>
          </a:p>
        </p:txBody>
      </p:sp>
      <p:sp>
        <p:nvSpPr>
          <p:cNvPr id="346" name="A great palace has…"/>
          <p:cNvSpPr txBox="1"/>
          <p:nvPr/>
        </p:nvSpPr>
        <p:spPr>
          <a:xfrm>
            <a:off x="9662937" y="5967014"/>
            <a:ext cx="200958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A great palace has </a:t>
            </a:r>
          </a:p>
          <a:p>
            <a:pPr>
              <a:defRPr sz="1500"/>
            </a:pPr>
            <a:r>
              <a:t>been built at Knossos </a:t>
            </a:r>
          </a:p>
        </p:txBody>
      </p:sp>
      <p:sp>
        <p:nvSpPr>
          <p:cNvPr id="347" name="Traders spread the…"/>
          <p:cNvSpPr txBox="1"/>
          <p:nvPr/>
        </p:nvSpPr>
        <p:spPr>
          <a:xfrm>
            <a:off x="9604995" y="2690415"/>
            <a:ext cx="1829563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Traders spread the </a:t>
            </a:r>
          </a:p>
          <a:p>
            <a:pPr>
              <a:defRPr sz="1500"/>
            </a:pPr>
            <a:r>
              <a:t>alphabet from here</a:t>
            </a:r>
          </a:p>
        </p:txBody>
      </p:sp>
      <p:sp>
        <p:nvSpPr>
          <p:cNvPr id="348" name="The Vedas are…"/>
          <p:cNvSpPr txBox="1"/>
          <p:nvPr/>
        </p:nvSpPr>
        <p:spPr>
          <a:xfrm>
            <a:off x="9579661" y="8304758"/>
            <a:ext cx="1564578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The Vedas are </a:t>
            </a:r>
          </a:p>
          <a:p>
            <a:pPr>
              <a:defRPr sz="1500"/>
            </a:pPr>
            <a:r>
              <a:t>being composed</a:t>
            </a:r>
          </a:p>
        </p:txBody>
      </p:sp>
      <p:sp>
        <p:nvSpPr>
          <p:cNvPr id="349" name="The Zhou dynasty has…"/>
          <p:cNvSpPr txBox="1"/>
          <p:nvPr/>
        </p:nvSpPr>
        <p:spPr>
          <a:xfrm>
            <a:off x="9585911" y="1134169"/>
            <a:ext cx="2514220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The Zhou dynasty has </a:t>
            </a:r>
          </a:p>
          <a:p>
            <a:pPr>
              <a:defRPr sz="1500"/>
            </a:pPr>
            <a:r>
              <a:t>replaced the Shang dynasty</a:t>
            </a:r>
          </a:p>
        </p:txBody>
      </p:sp>
      <p:sp>
        <p:nvSpPr>
          <p:cNvPr id="350" name="The Buddha is…"/>
          <p:cNvSpPr txBox="1"/>
          <p:nvPr/>
        </p:nvSpPr>
        <p:spPr>
          <a:xfrm>
            <a:off x="9646209" y="6813201"/>
            <a:ext cx="1406082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The Buddha is</a:t>
            </a:r>
          </a:p>
          <a:p>
            <a:pPr>
              <a:defRPr sz="1500"/>
            </a:pPr>
            <a:r>
              <a:t>teaching now</a:t>
            </a:r>
          </a:p>
        </p:txBody>
      </p:sp>
      <p:sp>
        <p:nvSpPr>
          <p:cNvPr id="351" name="Warlijke pharaohs expand…"/>
          <p:cNvSpPr txBox="1"/>
          <p:nvPr/>
        </p:nvSpPr>
        <p:spPr>
          <a:xfrm>
            <a:off x="9525778" y="479027"/>
            <a:ext cx="243630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Warlijke pharaohs expand </a:t>
            </a:r>
          </a:p>
          <a:p>
            <a:pPr>
              <a:defRPr sz="1500"/>
            </a:pPr>
            <a:r>
              <a:t>Egypt’s borders</a:t>
            </a:r>
          </a:p>
        </p:txBody>
      </p:sp>
      <p:sp>
        <p:nvSpPr>
          <p:cNvPr id="352" name="The Zhou dynasty has…"/>
          <p:cNvSpPr txBox="1"/>
          <p:nvPr/>
        </p:nvSpPr>
        <p:spPr>
          <a:xfrm>
            <a:off x="3118603" y="7619304"/>
            <a:ext cx="2514220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The Zhou dynasty has </a:t>
            </a:r>
          </a:p>
          <a:p>
            <a:pPr>
              <a:defRPr sz="1500"/>
            </a:pPr>
            <a:r>
              <a:t>replaced the Shang dynasty</a:t>
            </a:r>
          </a:p>
        </p:txBody>
      </p:sp>
      <p:sp>
        <p:nvSpPr>
          <p:cNvPr id="353" name="Confucius is…"/>
          <p:cNvSpPr txBox="1"/>
          <p:nvPr/>
        </p:nvSpPr>
        <p:spPr>
          <a:xfrm>
            <a:off x="3861170" y="8274346"/>
            <a:ext cx="1257873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Confucius is</a:t>
            </a:r>
          </a:p>
          <a:p>
            <a:pPr>
              <a:defRPr sz="1500"/>
            </a:pPr>
            <a:r>
              <a:t>teaching now</a:t>
            </a:r>
          </a:p>
        </p:txBody>
      </p:sp>
      <p:sp>
        <p:nvSpPr>
          <p:cNvPr id="354" name="King Nebuchadnezzar…"/>
          <p:cNvSpPr txBox="1"/>
          <p:nvPr/>
        </p:nvSpPr>
        <p:spPr>
          <a:xfrm>
            <a:off x="6605720" y="8304758"/>
            <a:ext cx="2083499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King Nebuchadnezzar</a:t>
            </a:r>
          </a:p>
          <a:p>
            <a:pPr>
              <a:defRPr sz="1500"/>
            </a:pPr>
            <a:r>
              <a:t> reigns</a:t>
            </a:r>
          </a:p>
        </p:txBody>
      </p:sp>
      <p:sp>
        <p:nvSpPr>
          <p:cNvPr id="355" name="The Olympic games are…"/>
          <p:cNvSpPr txBox="1"/>
          <p:nvPr/>
        </p:nvSpPr>
        <p:spPr>
          <a:xfrm>
            <a:off x="269295" y="7619304"/>
            <a:ext cx="2259902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The Olympic games are </a:t>
            </a:r>
          </a:p>
          <a:p>
            <a:pPr>
              <a:defRPr sz="1500"/>
            </a:pPr>
            <a:r>
              <a:t>now held every 4 years</a:t>
            </a:r>
          </a:p>
        </p:txBody>
      </p:sp>
      <p:sp>
        <p:nvSpPr>
          <p:cNvPr id="356" name="Athens has becomes…"/>
          <p:cNvSpPr txBox="1"/>
          <p:nvPr/>
        </p:nvSpPr>
        <p:spPr>
          <a:xfrm>
            <a:off x="6637342" y="7572175"/>
            <a:ext cx="2020254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Athens has becomes </a:t>
            </a:r>
          </a:p>
          <a:p>
            <a:pPr>
              <a:defRPr sz="1500"/>
            </a:pPr>
            <a:r>
              <a:t>a democracy</a:t>
            </a:r>
          </a:p>
        </p:txBody>
      </p:sp>
      <p:sp>
        <p:nvSpPr>
          <p:cNvPr id="357" name="Cyrus the Great…"/>
          <p:cNvSpPr txBox="1"/>
          <p:nvPr/>
        </p:nvSpPr>
        <p:spPr>
          <a:xfrm>
            <a:off x="813155" y="8190458"/>
            <a:ext cx="1561339" cy="78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Cyrus the Great </a:t>
            </a:r>
          </a:p>
          <a:p>
            <a:pPr>
              <a:defRPr sz="1500"/>
            </a:pPr>
            <a:r>
              <a:t>has conquered </a:t>
            </a:r>
          </a:p>
          <a:p>
            <a:pPr>
              <a:defRPr sz="1500"/>
            </a:pPr>
            <a:r>
              <a:t>a huge empire</a:t>
            </a:r>
          </a:p>
        </p:txBody>
      </p:sp>
      <p:sp>
        <p:nvSpPr>
          <p:cNvPr id="358" name="Egyptian…"/>
          <p:cNvSpPr txBox="1"/>
          <p:nvPr/>
        </p:nvSpPr>
        <p:spPr>
          <a:xfrm>
            <a:off x="1392652" y="3818135"/>
            <a:ext cx="108819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Egyptian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civilization</a:t>
            </a:r>
          </a:p>
        </p:txBody>
      </p:sp>
      <p:sp>
        <p:nvSpPr>
          <p:cNvPr id="359" name="Chinese…"/>
          <p:cNvSpPr txBox="1"/>
          <p:nvPr/>
        </p:nvSpPr>
        <p:spPr>
          <a:xfrm>
            <a:off x="7868294" y="2870993"/>
            <a:ext cx="108819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Chinese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civilization</a:t>
            </a:r>
          </a:p>
        </p:txBody>
      </p:sp>
      <p:sp>
        <p:nvSpPr>
          <p:cNvPr id="360" name="Greek…"/>
          <p:cNvSpPr txBox="1"/>
          <p:nvPr/>
        </p:nvSpPr>
        <p:spPr>
          <a:xfrm>
            <a:off x="642311" y="2536825"/>
            <a:ext cx="108819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Greek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civilization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dissolve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Rectangle"/>
          <p:cNvSpPr/>
          <p:nvPr/>
        </p:nvSpPr>
        <p:spPr>
          <a:xfrm>
            <a:off x="-74018" y="-694334"/>
            <a:ext cx="13152836" cy="1079797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b"/>
          <a:lstStyle/>
          <a:p>
            <a:pPr>
              <a:defRPr sz="8000">
                <a:solidFill>
                  <a:srgbClr val="FFFFFF"/>
                </a:solidFill>
              </a:defRPr>
            </a:pPr>
          </a:p>
        </p:txBody>
      </p:sp>
      <p:pic>
        <p:nvPicPr>
          <p:cNvPr id="363" name="Civs500bce.jpg" descr="Civs500bc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4000" y="330200"/>
            <a:ext cx="8890000" cy="64897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74" name="Group"/>
          <p:cNvGrpSpPr/>
          <p:nvPr/>
        </p:nvGrpSpPr>
        <p:grpSpPr>
          <a:xfrm>
            <a:off x="355600" y="7010399"/>
            <a:ext cx="8704624" cy="418409"/>
            <a:chOff x="0" y="0"/>
            <a:chExt cx="8704623" cy="418407"/>
          </a:xfrm>
        </p:grpSpPr>
        <p:sp>
          <p:nvSpPr>
            <p:cNvPr id="364" name="Line"/>
            <p:cNvSpPr/>
            <p:nvPr/>
          </p:nvSpPr>
          <p:spPr>
            <a:xfrm>
              <a:off x="1501981" y="209202"/>
              <a:ext cx="1428289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65" name="Line"/>
            <p:cNvSpPr/>
            <p:nvPr/>
          </p:nvSpPr>
          <p:spPr>
            <a:xfrm>
              <a:off x="2924381" y="209202"/>
              <a:ext cx="1428289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66" name="Line"/>
            <p:cNvSpPr/>
            <p:nvPr/>
          </p:nvSpPr>
          <p:spPr>
            <a:xfrm>
              <a:off x="4372181" y="209202"/>
              <a:ext cx="1428288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67" name="Line"/>
            <p:cNvSpPr/>
            <p:nvPr/>
          </p:nvSpPr>
          <p:spPr>
            <a:xfrm>
              <a:off x="5807281" y="209202"/>
              <a:ext cx="1428288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grpSp>
          <p:nvGrpSpPr>
            <p:cNvPr id="370" name="Group"/>
            <p:cNvGrpSpPr/>
            <p:nvPr/>
          </p:nvGrpSpPr>
          <p:grpSpPr>
            <a:xfrm>
              <a:off x="0" y="-1"/>
              <a:ext cx="1270001" cy="418409"/>
              <a:chOff x="0" y="0"/>
              <a:chExt cx="1270000" cy="418407"/>
            </a:xfrm>
          </p:grpSpPr>
          <p:sp>
            <p:nvSpPr>
              <p:cNvPr id="368" name="Rectangle"/>
              <p:cNvSpPr/>
              <p:nvPr/>
            </p:nvSpPr>
            <p:spPr>
              <a:xfrm>
                <a:off x="-1" y="-1"/>
                <a:ext cx="1270001" cy="418409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/>
                </a:pPr>
              </a:p>
            </p:txBody>
          </p:sp>
          <p:sp>
            <p:nvSpPr>
              <p:cNvPr id="369" name="4000 BCE"/>
              <p:cNvSpPr txBox="1"/>
              <p:nvPr/>
            </p:nvSpPr>
            <p:spPr>
              <a:xfrm>
                <a:off x="34682" y="12352"/>
                <a:ext cx="1200634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/>
                </a:lvl1pPr>
              </a:lstStyle>
              <a:p>
                <a:pPr/>
                <a:r>
                  <a:t>4000 BCE</a:t>
                </a:r>
              </a:p>
            </p:txBody>
          </p:sp>
        </p:grpSp>
        <p:grpSp>
          <p:nvGrpSpPr>
            <p:cNvPr id="373" name="Group"/>
            <p:cNvGrpSpPr/>
            <p:nvPr/>
          </p:nvGrpSpPr>
          <p:grpSpPr>
            <a:xfrm>
              <a:off x="7434622" y="-1"/>
              <a:ext cx="1270002" cy="418409"/>
              <a:chOff x="0" y="0"/>
              <a:chExt cx="1270001" cy="418407"/>
            </a:xfrm>
          </p:grpSpPr>
          <p:sp>
            <p:nvSpPr>
              <p:cNvPr id="371" name="Rectangle"/>
              <p:cNvSpPr/>
              <p:nvPr/>
            </p:nvSpPr>
            <p:spPr>
              <a:xfrm>
                <a:off x="-1" y="-1"/>
                <a:ext cx="1270003" cy="418409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/>
                </a:pPr>
              </a:p>
            </p:txBody>
          </p:sp>
          <p:sp>
            <p:nvSpPr>
              <p:cNvPr id="372" name="1 CE"/>
              <p:cNvSpPr txBox="1"/>
              <p:nvPr/>
            </p:nvSpPr>
            <p:spPr>
              <a:xfrm>
                <a:off x="303651" y="12352"/>
                <a:ext cx="637198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/>
                </a:lvl1pPr>
              </a:lstStyle>
              <a:p>
                <a:pPr/>
                <a:r>
                  <a:t>1 CE</a:t>
                </a:r>
              </a:p>
            </p:txBody>
          </p:sp>
        </p:grpSp>
      </p:grpSp>
      <p:grpSp>
        <p:nvGrpSpPr>
          <p:cNvPr id="377" name="500 BCE"/>
          <p:cNvGrpSpPr/>
          <p:nvPr/>
        </p:nvGrpSpPr>
        <p:grpSpPr>
          <a:xfrm>
            <a:off x="4394199" y="381000"/>
            <a:ext cx="1479089" cy="596900"/>
            <a:chOff x="0" y="0"/>
            <a:chExt cx="1479087" cy="596900"/>
          </a:xfrm>
        </p:grpSpPr>
        <p:sp>
          <p:nvSpPr>
            <p:cNvPr id="375" name="Rectangle"/>
            <p:cNvSpPr/>
            <p:nvPr/>
          </p:nvSpPr>
          <p:spPr>
            <a:xfrm>
              <a:off x="-1" y="0"/>
              <a:ext cx="1479089" cy="596900"/>
            </a:xfrm>
            <a:prstGeom prst="rect">
              <a:avLst/>
            </a:prstGeom>
            <a:noFill/>
            <a:ln w="50800" cap="flat">
              <a:solidFill>
                <a:srgbClr val="FF93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b="1" sz="1900">
                  <a:solidFill>
                    <a:srgbClr val="002452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376" name="500 BCE"/>
            <p:cNvSpPr txBox="1"/>
            <p:nvPr/>
          </p:nvSpPr>
          <p:spPr>
            <a:xfrm>
              <a:off x="-1" y="101600"/>
              <a:ext cx="1479089" cy="393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b="1" sz="1900">
                  <a:solidFill>
                    <a:srgbClr val="002452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pPr/>
              <a:r>
                <a:t>500 BCE</a:t>
              </a:r>
            </a:p>
          </p:txBody>
        </p:sp>
      </p:grpSp>
      <p:sp>
        <p:nvSpPr>
          <p:cNvPr id="378" name="Chinese…"/>
          <p:cNvSpPr txBox="1"/>
          <p:nvPr/>
        </p:nvSpPr>
        <p:spPr>
          <a:xfrm>
            <a:off x="7958552" y="2847181"/>
            <a:ext cx="108819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Chinese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civilization</a:t>
            </a:r>
          </a:p>
        </p:txBody>
      </p:sp>
      <p:sp>
        <p:nvSpPr>
          <p:cNvPr id="379" name="Aryan…"/>
          <p:cNvSpPr txBox="1"/>
          <p:nvPr/>
        </p:nvSpPr>
        <p:spPr>
          <a:xfrm>
            <a:off x="5089587" y="3818135"/>
            <a:ext cx="111982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Aryan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Civilization</a:t>
            </a:r>
          </a:p>
        </p:txBody>
      </p:sp>
      <p:sp>
        <p:nvSpPr>
          <p:cNvPr id="380" name="Kingdom…"/>
          <p:cNvSpPr txBox="1"/>
          <p:nvPr/>
        </p:nvSpPr>
        <p:spPr>
          <a:xfrm>
            <a:off x="1571811" y="4597399"/>
            <a:ext cx="992572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Kingdom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of Kush</a:t>
            </a:r>
          </a:p>
        </p:txBody>
      </p:sp>
      <p:sp>
        <p:nvSpPr>
          <p:cNvPr id="381" name="Persian…"/>
          <p:cNvSpPr txBox="1"/>
          <p:nvPr/>
        </p:nvSpPr>
        <p:spPr>
          <a:xfrm>
            <a:off x="2961887" y="3124200"/>
            <a:ext cx="1501379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15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Persian Empire</a:t>
            </a:r>
          </a:p>
        </p:txBody>
      </p:sp>
      <p:sp>
        <p:nvSpPr>
          <p:cNvPr id="382" name="Oval"/>
          <p:cNvSpPr/>
          <p:nvPr/>
        </p:nvSpPr>
        <p:spPr>
          <a:xfrm>
            <a:off x="6745391" y="7068491"/>
            <a:ext cx="377621" cy="302223"/>
          </a:xfrm>
          <a:prstGeom prst="ellipse">
            <a:avLst/>
          </a:prstGeom>
          <a:solidFill>
            <a:srgbClr val="F39019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383" name="Pyramids of Giza…"/>
          <p:cNvSpPr txBox="1"/>
          <p:nvPr/>
        </p:nvSpPr>
        <p:spPr>
          <a:xfrm>
            <a:off x="9594612" y="5162499"/>
            <a:ext cx="167030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Pyramids of Giza </a:t>
            </a:r>
          </a:p>
          <a:p>
            <a:pPr>
              <a:defRPr sz="1500"/>
            </a:pPr>
            <a:r>
              <a:t>are being built</a:t>
            </a:r>
          </a:p>
        </p:txBody>
      </p:sp>
      <p:sp>
        <p:nvSpPr>
          <p:cNvPr id="384" name="Hammurabi has issued…"/>
          <p:cNvSpPr txBox="1"/>
          <p:nvPr/>
        </p:nvSpPr>
        <p:spPr>
          <a:xfrm>
            <a:off x="9547811" y="1880541"/>
            <a:ext cx="2189037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Hammurabi has issued </a:t>
            </a:r>
          </a:p>
          <a:p>
            <a:pPr>
              <a:defRPr sz="1500"/>
            </a:pPr>
            <a:r>
              <a:t>his famous Law Code</a:t>
            </a:r>
          </a:p>
        </p:txBody>
      </p:sp>
      <p:sp>
        <p:nvSpPr>
          <p:cNvPr id="385" name="Well-laid out streets,…"/>
          <p:cNvSpPr txBox="1"/>
          <p:nvPr/>
        </p:nvSpPr>
        <p:spPr>
          <a:xfrm>
            <a:off x="9604995" y="3489573"/>
            <a:ext cx="1938910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Well-laid out streets, </a:t>
            </a:r>
          </a:p>
          <a:p>
            <a:pPr>
              <a:defRPr sz="1500"/>
            </a:pPr>
            <a:r>
              <a:t>drains and sewers</a:t>
            </a:r>
          </a:p>
        </p:txBody>
      </p:sp>
      <p:sp>
        <p:nvSpPr>
          <p:cNvPr id="386" name="The earliest cities in…"/>
          <p:cNvSpPr txBox="1"/>
          <p:nvPr/>
        </p:nvSpPr>
        <p:spPr>
          <a:xfrm>
            <a:off x="9601914" y="4284760"/>
            <a:ext cx="1935100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The earliest cities in </a:t>
            </a:r>
          </a:p>
          <a:p>
            <a:pPr>
              <a:defRPr sz="1500"/>
            </a:pPr>
            <a:r>
              <a:t>history are appearing</a:t>
            </a:r>
          </a:p>
        </p:txBody>
      </p:sp>
      <p:sp>
        <p:nvSpPr>
          <p:cNvPr id="387" name="Oracle bones…"/>
          <p:cNvSpPr txBox="1"/>
          <p:nvPr/>
        </p:nvSpPr>
        <p:spPr>
          <a:xfrm>
            <a:off x="9662115" y="7573465"/>
            <a:ext cx="1374268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Oracle bones </a:t>
            </a:r>
          </a:p>
          <a:p>
            <a:pPr>
              <a:defRPr sz="1500"/>
            </a:pPr>
            <a:r>
              <a:t>are in use</a:t>
            </a:r>
          </a:p>
        </p:txBody>
      </p:sp>
      <p:sp>
        <p:nvSpPr>
          <p:cNvPr id="388" name="A great palace has…"/>
          <p:cNvSpPr txBox="1"/>
          <p:nvPr/>
        </p:nvSpPr>
        <p:spPr>
          <a:xfrm>
            <a:off x="9662937" y="5967014"/>
            <a:ext cx="200958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A great palace has </a:t>
            </a:r>
          </a:p>
          <a:p>
            <a:pPr>
              <a:defRPr sz="1500"/>
            </a:pPr>
            <a:r>
              <a:t>been built at Knossos </a:t>
            </a:r>
          </a:p>
        </p:txBody>
      </p:sp>
      <p:sp>
        <p:nvSpPr>
          <p:cNvPr id="389" name="Traders spread the…"/>
          <p:cNvSpPr txBox="1"/>
          <p:nvPr/>
        </p:nvSpPr>
        <p:spPr>
          <a:xfrm>
            <a:off x="9604995" y="2690415"/>
            <a:ext cx="1829563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Traders spread the </a:t>
            </a:r>
          </a:p>
          <a:p>
            <a:pPr>
              <a:defRPr sz="1500"/>
            </a:pPr>
            <a:r>
              <a:t>alphabet from here</a:t>
            </a:r>
          </a:p>
        </p:txBody>
      </p:sp>
      <p:sp>
        <p:nvSpPr>
          <p:cNvPr id="390" name="The Vedas are…"/>
          <p:cNvSpPr txBox="1"/>
          <p:nvPr/>
        </p:nvSpPr>
        <p:spPr>
          <a:xfrm>
            <a:off x="9579661" y="8304758"/>
            <a:ext cx="1564578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The Vedas are </a:t>
            </a:r>
          </a:p>
          <a:p>
            <a:pPr>
              <a:defRPr sz="1500"/>
            </a:pPr>
            <a:r>
              <a:t>being composed</a:t>
            </a:r>
          </a:p>
        </p:txBody>
      </p:sp>
      <p:sp>
        <p:nvSpPr>
          <p:cNvPr id="391" name="The Zhou dynasty has…"/>
          <p:cNvSpPr txBox="1"/>
          <p:nvPr/>
        </p:nvSpPr>
        <p:spPr>
          <a:xfrm>
            <a:off x="9585911" y="1134169"/>
            <a:ext cx="2514220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The Zhou dynasty has </a:t>
            </a:r>
          </a:p>
          <a:p>
            <a:pPr>
              <a:defRPr sz="1500"/>
            </a:pPr>
            <a:r>
              <a:t>replaced the Shang dynasty</a:t>
            </a:r>
          </a:p>
        </p:txBody>
      </p:sp>
      <p:sp>
        <p:nvSpPr>
          <p:cNvPr id="392" name="The Buddha is…"/>
          <p:cNvSpPr txBox="1"/>
          <p:nvPr/>
        </p:nvSpPr>
        <p:spPr>
          <a:xfrm>
            <a:off x="9646209" y="6813201"/>
            <a:ext cx="1406082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The Buddha is</a:t>
            </a:r>
          </a:p>
          <a:p>
            <a:pPr>
              <a:defRPr sz="1500"/>
            </a:pPr>
            <a:r>
              <a:t>teaching now</a:t>
            </a:r>
          </a:p>
        </p:txBody>
      </p:sp>
      <p:sp>
        <p:nvSpPr>
          <p:cNvPr id="393" name="Warlijke pharaohs expand…"/>
          <p:cNvSpPr txBox="1"/>
          <p:nvPr/>
        </p:nvSpPr>
        <p:spPr>
          <a:xfrm>
            <a:off x="9525778" y="479027"/>
            <a:ext cx="243630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Warlijke pharaohs expand </a:t>
            </a:r>
          </a:p>
          <a:p>
            <a:pPr>
              <a:defRPr sz="1500"/>
            </a:pPr>
            <a:r>
              <a:t>Egypt’s borders</a:t>
            </a:r>
          </a:p>
        </p:txBody>
      </p:sp>
      <p:sp>
        <p:nvSpPr>
          <p:cNvPr id="394" name="The Zhou dynasty has…"/>
          <p:cNvSpPr txBox="1"/>
          <p:nvPr/>
        </p:nvSpPr>
        <p:spPr>
          <a:xfrm>
            <a:off x="3118603" y="7619304"/>
            <a:ext cx="2514220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The Zhou dynasty has </a:t>
            </a:r>
          </a:p>
          <a:p>
            <a:pPr>
              <a:defRPr sz="1500"/>
            </a:pPr>
            <a:r>
              <a:t>replaced the Shang dynasty</a:t>
            </a:r>
          </a:p>
        </p:txBody>
      </p:sp>
      <p:sp>
        <p:nvSpPr>
          <p:cNvPr id="395" name="Confucius is…"/>
          <p:cNvSpPr txBox="1"/>
          <p:nvPr/>
        </p:nvSpPr>
        <p:spPr>
          <a:xfrm>
            <a:off x="3861170" y="8274346"/>
            <a:ext cx="1257873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Confucius is</a:t>
            </a:r>
          </a:p>
          <a:p>
            <a:pPr>
              <a:defRPr sz="1500"/>
            </a:pPr>
            <a:r>
              <a:t>teaching now</a:t>
            </a:r>
          </a:p>
        </p:txBody>
      </p:sp>
      <p:sp>
        <p:nvSpPr>
          <p:cNvPr id="396" name="King Nebuchadnezzar…"/>
          <p:cNvSpPr txBox="1"/>
          <p:nvPr/>
        </p:nvSpPr>
        <p:spPr>
          <a:xfrm>
            <a:off x="6605720" y="8304758"/>
            <a:ext cx="2083499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King Nebuchadnezzar</a:t>
            </a:r>
          </a:p>
          <a:p>
            <a:pPr>
              <a:defRPr sz="1500"/>
            </a:pPr>
            <a:r>
              <a:t> reigns</a:t>
            </a:r>
          </a:p>
        </p:txBody>
      </p:sp>
      <p:sp>
        <p:nvSpPr>
          <p:cNvPr id="397" name="The Olympic games are…"/>
          <p:cNvSpPr txBox="1"/>
          <p:nvPr/>
        </p:nvSpPr>
        <p:spPr>
          <a:xfrm>
            <a:off x="269295" y="7619304"/>
            <a:ext cx="2259902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The Olympic games are </a:t>
            </a:r>
          </a:p>
          <a:p>
            <a:pPr>
              <a:defRPr sz="1500"/>
            </a:pPr>
            <a:r>
              <a:t>now held every 4 years</a:t>
            </a:r>
          </a:p>
        </p:txBody>
      </p:sp>
      <p:sp>
        <p:nvSpPr>
          <p:cNvPr id="398" name="Athens has becomes…"/>
          <p:cNvSpPr txBox="1"/>
          <p:nvPr/>
        </p:nvSpPr>
        <p:spPr>
          <a:xfrm>
            <a:off x="6637342" y="7572175"/>
            <a:ext cx="2020254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Athens has becomes </a:t>
            </a:r>
          </a:p>
          <a:p>
            <a:pPr>
              <a:defRPr sz="1500"/>
            </a:pPr>
            <a:r>
              <a:t>a democracy</a:t>
            </a:r>
          </a:p>
        </p:txBody>
      </p:sp>
      <p:sp>
        <p:nvSpPr>
          <p:cNvPr id="399" name="Cyrus the Great…"/>
          <p:cNvSpPr txBox="1"/>
          <p:nvPr/>
        </p:nvSpPr>
        <p:spPr>
          <a:xfrm>
            <a:off x="813155" y="8190458"/>
            <a:ext cx="1561339" cy="78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/>
            </a:pPr>
            <a:r>
              <a:t>Cyrus the Great </a:t>
            </a:r>
          </a:p>
          <a:p>
            <a:pPr>
              <a:defRPr sz="1500"/>
            </a:pPr>
            <a:r>
              <a:t>has conquered </a:t>
            </a:r>
          </a:p>
          <a:p>
            <a:pPr>
              <a:defRPr sz="1500"/>
            </a:pPr>
            <a:r>
              <a:t>a huge empire</a:t>
            </a:r>
          </a:p>
        </p:txBody>
      </p:sp>
      <p:sp>
        <p:nvSpPr>
          <p:cNvPr id="400" name="Greek…"/>
          <p:cNvSpPr txBox="1"/>
          <p:nvPr/>
        </p:nvSpPr>
        <p:spPr>
          <a:xfrm>
            <a:off x="642311" y="2536825"/>
            <a:ext cx="108819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Greek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civilization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dissolv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000000"/>
      </a:lt1>
      <a:dk2>
        <a:srgbClr val="A7A7A7"/>
      </a:dk2>
      <a:lt2>
        <a:srgbClr val="535353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Avenir Roman"/>
        <a:ea typeface="Avenir Roman"/>
        <a:cs typeface="Avenir Roman"/>
      </a:majorFont>
      <a:minorFont>
        <a:latin typeface="Helvetica"/>
        <a:ea typeface="Helvetica"/>
        <a:cs typeface="Helvetica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Avenir Roman"/>
        <a:ea typeface="Avenir Roman"/>
        <a:cs typeface="Avenir Roman"/>
      </a:majorFont>
      <a:minorFont>
        <a:latin typeface="Helvetica"/>
        <a:ea typeface="Helvetica"/>
        <a:cs typeface="Helvetica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